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59" r:id="rId5"/>
    <p:sldId id="261" r:id="rId6"/>
    <p:sldId id="263" r:id="rId7"/>
    <p:sldId id="264" r:id="rId8"/>
    <p:sldId id="265" r:id="rId9"/>
    <p:sldId id="281" r:id="rId10"/>
    <p:sldId id="279" r:id="rId11"/>
    <p:sldId id="274" r:id="rId12"/>
    <p:sldId id="280" r:id="rId13"/>
    <p:sldId id="266" r:id="rId14"/>
    <p:sldId id="269" r:id="rId15"/>
    <p:sldId id="268" r:id="rId16"/>
    <p:sldId id="270" r:id="rId17"/>
    <p:sldId id="271" r:id="rId18"/>
    <p:sldId id="272" r:id="rId19"/>
    <p:sldId id="273" r:id="rId20"/>
    <p:sldId id="275" r:id="rId21"/>
    <p:sldId id="282" r:id="rId22"/>
    <p:sldId id="283" r:id="rId23"/>
    <p:sldId id="284" r:id="rId24"/>
    <p:sldId id="286" r:id="rId25"/>
    <p:sldId id="285" r:id="rId26"/>
    <p:sldId id="287" r:id="rId27"/>
    <p:sldId id="288" r:id="rId28"/>
    <p:sldId id="290" r:id="rId29"/>
    <p:sldId id="289" r:id="rId30"/>
    <p:sldId id="276" r:id="rId31"/>
    <p:sldId id="292" r:id="rId32"/>
    <p:sldId id="293" r:id="rId33"/>
    <p:sldId id="294" r:id="rId34"/>
    <p:sldId id="277" r:id="rId35"/>
    <p:sldId id="278" r:id="rId36"/>
    <p:sldId id="295" r:id="rId37"/>
    <p:sldId id="29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6AB512-92A1-4F7E-A3FF-AA3CCD4F13C0}">
          <p14:sldIdLst>
            <p14:sldId id="256"/>
            <p14:sldId id="257"/>
          </p14:sldIdLst>
        </p14:section>
        <p14:section name="Image classification" id="{2D4FBBCC-72F2-49BC-A434-D95FE691B7EA}">
          <p14:sldIdLst>
            <p14:sldId id="258"/>
            <p14:sldId id="259"/>
            <p14:sldId id="261"/>
            <p14:sldId id="263"/>
            <p14:sldId id="264"/>
            <p14:sldId id="265"/>
            <p14:sldId id="281"/>
            <p14:sldId id="279"/>
            <p14:sldId id="274"/>
            <p14:sldId id="280"/>
            <p14:sldId id="266"/>
            <p14:sldId id="269"/>
            <p14:sldId id="268"/>
            <p14:sldId id="270"/>
            <p14:sldId id="271"/>
            <p14:sldId id="272"/>
            <p14:sldId id="273"/>
            <p14:sldId id="275"/>
            <p14:sldId id="282"/>
          </p14:sldIdLst>
        </p14:section>
        <p14:section name="Hangman" id="{2BB1EC7E-D41C-4BDF-9689-0C41A92D611E}">
          <p14:sldIdLst>
            <p14:sldId id="283"/>
            <p14:sldId id="284"/>
            <p14:sldId id="286"/>
            <p14:sldId id="285"/>
            <p14:sldId id="287"/>
            <p14:sldId id="288"/>
            <p14:sldId id="290"/>
            <p14:sldId id="289"/>
            <p14:sldId id="276"/>
            <p14:sldId id="292"/>
            <p14:sldId id="293"/>
            <p14:sldId id="294"/>
            <p14:sldId id="277"/>
            <p14:sldId id="278"/>
            <p14:sldId id="295"/>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2094" autoAdjust="0"/>
  </p:normalViewPr>
  <p:slideViewPr>
    <p:cSldViewPr snapToGrid="0">
      <p:cViewPr varScale="1">
        <p:scale>
          <a:sx n="53" d="100"/>
          <a:sy n="53" d="100"/>
        </p:scale>
        <p:origin x="1185"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3ED96-9E89-4D26-B7EC-F6122DD4A220}" type="datetimeFigureOut">
              <a:rPr lang="en-US" smtClean="0"/>
              <a:t>7/14/2017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3C644E-B639-4297-B1B6-9CB5FEEF0447}" type="slidenum">
              <a:rPr lang="en-US" smtClean="0"/>
              <a:t>‹#›</a:t>
            </a:fld>
            <a:endParaRPr lang="en-US"/>
          </a:p>
        </p:txBody>
      </p:sp>
    </p:spTree>
    <p:extLst>
      <p:ext uri="{BB962C8B-B14F-4D97-AF65-F5344CB8AC3E}">
        <p14:creationId xmlns:p14="http://schemas.microsoft.com/office/powerpoint/2010/main" val="1408509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3C644E-B639-4297-B1B6-9CB5FEEF0447}" type="slidenum">
              <a:rPr lang="en-US" smtClean="0"/>
              <a:t>1</a:t>
            </a:fld>
            <a:endParaRPr lang="en-US"/>
          </a:p>
        </p:txBody>
      </p:sp>
    </p:spTree>
    <p:extLst>
      <p:ext uri="{BB962C8B-B14F-4D97-AF65-F5344CB8AC3E}">
        <p14:creationId xmlns:p14="http://schemas.microsoft.com/office/powerpoint/2010/main" val="136833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types of resources that can be used for this. DSVM comes with CNTK/TF</a:t>
            </a:r>
            <a:r>
              <a:rPr lang="en-US" baseline="0" dirty="0"/>
              <a:t> pre-installed, but unfortunately right now it’s an older version of CNTK (and the docs for the old version aren’t maintained).</a:t>
            </a:r>
            <a:endParaRPr lang="en-US" dirty="0"/>
          </a:p>
        </p:txBody>
      </p:sp>
      <p:sp>
        <p:nvSpPr>
          <p:cNvPr id="4" name="Slide Number Placeholder 3"/>
          <p:cNvSpPr>
            <a:spLocks noGrp="1"/>
          </p:cNvSpPr>
          <p:nvPr>
            <p:ph type="sldNum" sz="quarter" idx="10"/>
          </p:nvPr>
        </p:nvSpPr>
        <p:spPr/>
        <p:txBody>
          <a:bodyPr/>
          <a:lstStyle/>
          <a:p>
            <a:fld id="{4CE5F140-5DEC-42EB-94C6-BE2F808093DE}" type="slidenum">
              <a:rPr lang="en-US" smtClean="0"/>
              <a:t>10</a:t>
            </a:fld>
            <a:endParaRPr lang="en-US"/>
          </a:p>
        </p:txBody>
      </p:sp>
    </p:spTree>
    <p:extLst>
      <p:ext uri="{BB962C8B-B14F-4D97-AF65-F5344CB8AC3E}">
        <p14:creationId xmlns:p14="http://schemas.microsoft.com/office/powerpoint/2010/main" val="4071465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despite the NC series being advertised</a:t>
            </a:r>
            <a:r>
              <a:rPr lang="en-US" baseline="0" dirty="0"/>
              <a:t> as having an SSD drive elsewhere.</a:t>
            </a:r>
            <a:endParaRPr lang="en-US" dirty="0"/>
          </a:p>
          <a:p>
            <a:endParaRPr lang="en-US" dirty="0"/>
          </a:p>
          <a:p>
            <a:r>
              <a:rPr lang="en-US" dirty="0"/>
              <a:t>NV series: NVIDIA Tesla K80 </a:t>
            </a:r>
          </a:p>
          <a:p>
            <a:r>
              <a:rPr lang="en-US" dirty="0"/>
              <a:t>NC series: NVIDIA Tesla M60</a:t>
            </a:r>
          </a:p>
        </p:txBody>
      </p:sp>
      <p:sp>
        <p:nvSpPr>
          <p:cNvPr id="4" name="Slide Number Placeholder 3"/>
          <p:cNvSpPr>
            <a:spLocks noGrp="1"/>
          </p:cNvSpPr>
          <p:nvPr>
            <p:ph type="sldNum" sz="quarter" idx="10"/>
          </p:nvPr>
        </p:nvSpPr>
        <p:spPr/>
        <p:txBody>
          <a:bodyPr/>
          <a:lstStyle/>
          <a:p>
            <a:fld id="{4CE5F140-5DEC-42EB-94C6-BE2F808093DE}" type="slidenum">
              <a:rPr lang="en-US" smtClean="0"/>
              <a:t>11</a:t>
            </a:fld>
            <a:endParaRPr lang="en-US"/>
          </a:p>
        </p:txBody>
      </p:sp>
    </p:spTree>
    <p:extLst>
      <p:ext uri="{BB962C8B-B14F-4D97-AF65-F5344CB8AC3E}">
        <p14:creationId xmlns:p14="http://schemas.microsoft.com/office/powerpoint/2010/main" val="429934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Installing</a:t>
            </a:r>
            <a:r>
              <a:rPr lang="en-US" baseline="0" dirty="0"/>
              <a:t> from a wheel sounds easy, but save yourself some hassle</a:t>
            </a:r>
            <a:endParaRPr lang="en-US" dirty="0"/>
          </a:p>
        </p:txBody>
      </p:sp>
      <p:sp>
        <p:nvSpPr>
          <p:cNvPr id="4" name="Slide Number Placeholder 3"/>
          <p:cNvSpPr>
            <a:spLocks noGrp="1"/>
          </p:cNvSpPr>
          <p:nvPr>
            <p:ph type="sldNum" sz="quarter" idx="10"/>
          </p:nvPr>
        </p:nvSpPr>
        <p:spPr/>
        <p:txBody>
          <a:bodyPr/>
          <a:lstStyle/>
          <a:p>
            <a:fld id="{4CE5F140-5DEC-42EB-94C6-BE2F808093DE}" type="slidenum">
              <a:rPr lang="en-US" smtClean="0"/>
              <a:t>12</a:t>
            </a:fld>
            <a:endParaRPr lang="en-US"/>
          </a:p>
        </p:txBody>
      </p:sp>
    </p:spTree>
    <p:extLst>
      <p:ext uri="{BB962C8B-B14F-4D97-AF65-F5344CB8AC3E}">
        <p14:creationId xmlns:p14="http://schemas.microsoft.com/office/powerpoint/2010/main" val="1400712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Add even more “examples” by randomly perturbing the existing images (rotation, cropping, recoloring)</a:t>
            </a:r>
          </a:p>
          <a:p>
            <a:r>
              <a:rPr lang="en-US" dirty="0"/>
              <a:t>Discuss effects of class imbalance</a:t>
            </a:r>
          </a:p>
        </p:txBody>
      </p:sp>
      <p:sp>
        <p:nvSpPr>
          <p:cNvPr id="4" name="Slide Number Placeholder 3"/>
          <p:cNvSpPr>
            <a:spLocks noGrp="1"/>
          </p:cNvSpPr>
          <p:nvPr>
            <p:ph type="sldNum" sz="quarter" idx="10"/>
          </p:nvPr>
        </p:nvSpPr>
        <p:spPr/>
        <p:txBody>
          <a:bodyPr/>
          <a:lstStyle/>
          <a:p>
            <a:fld id="{4CE5F140-5DEC-42EB-94C6-BE2F808093DE}" type="slidenum">
              <a:rPr lang="en-US" smtClean="0"/>
              <a:t>13</a:t>
            </a:fld>
            <a:endParaRPr lang="en-US"/>
          </a:p>
        </p:txBody>
      </p:sp>
    </p:spTree>
    <p:extLst>
      <p:ext uri="{BB962C8B-B14F-4D97-AF65-F5344CB8AC3E}">
        <p14:creationId xmlns:p14="http://schemas.microsoft.com/office/powerpoint/2010/main" val="4034922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millions of parameters to be fitted</a:t>
            </a:r>
            <a:r>
              <a:rPr lang="en-US" baseline="0" dirty="0"/>
              <a:t> in the neural network, so it’s easy to overfit and fool yourself into thinking you have a performant model. The test set helps you check what the model’s performance be like on images not used during training.</a:t>
            </a:r>
            <a:endParaRPr lang="en-US" dirty="0"/>
          </a:p>
        </p:txBody>
      </p:sp>
      <p:sp>
        <p:nvSpPr>
          <p:cNvPr id="4" name="Slide Number Placeholder 3"/>
          <p:cNvSpPr>
            <a:spLocks noGrp="1"/>
          </p:cNvSpPr>
          <p:nvPr>
            <p:ph type="sldNum" sz="quarter" idx="10"/>
          </p:nvPr>
        </p:nvSpPr>
        <p:spPr/>
        <p:txBody>
          <a:bodyPr/>
          <a:lstStyle/>
          <a:p>
            <a:fld id="{4CE5F140-5DEC-42EB-94C6-BE2F808093DE}" type="slidenum">
              <a:rPr lang="en-US" smtClean="0"/>
              <a:t>14</a:t>
            </a:fld>
            <a:endParaRPr lang="en-US"/>
          </a:p>
        </p:txBody>
      </p:sp>
    </p:spTree>
    <p:extLst>
      <p:ext uri="{BB962C8B-B14F-4D97-AF65-F5344CB8AC3E}">
        <p14:creationId xmlns:p14="http://schemas.microsoft.com/office/powerpoint/2010/main" val="2782688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E5F140-5DEC-42EB-94C6-BE2F808093DE}" type="slidenum">
              <a:rPr lang="en-US" smtClean="0"/>
              <a:t>15</a:t>
            </a:fld>
            <a:endParaRPr lang="en-US"/>
          </a:p>
        </p:txBody>
      </p:sp>
    </p:spTree>
    <p:extLst>
      <p:ext uri="{BB962C8B-B14F-4D97-AF65-F5344CB8AC3E}">
        <p14:creationId xmlns:p14="http://schemas.microsoft.com/office/powerpoint/2010/main" val="2981367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“minibatch” is a small number of images that get</a:t>
            </a:r>
            <a:r>
              <a:rPr lang="en-US" baseline="0" dirty="0"/>
              <a:t> loaded from disk and used concurrently for training the model. (CNTK can process each image in parallel on the GPU, then combine the results to update the model just once for the whole minibatch.) Our minibatch source uses a built-in image </a:t>
            </a:r>
            <a:r>
              <a:rPr lang="en-US" baseline="0" dirty="0" err="1"/>
              <a:t>deserializer</a:t>
            </a:r>
            <a:r>
              <a:rPr lang="en-US" baseline="0" dirty="0"/>
              <a:t> that can interpret our MAP file to load the images.</a:t>
            </a:r>
          </a:p>
          <a:p>
            <a:endParaRPr lang="en-US" baseline="0" dirty="0"/>
          </a:p>
          <a:p>
            <a:r>
              <a:rPr lang="en-US" baseline="0" dirty="0"/>
              <a:t>But we don’t want to just load the images. We need to standardize their shape: squashing them to a width and height of 224, and RGB channels (e.g. converting grayscale images and dropping an alpha channel, if present). Furthermore, we randomly crop and recolor the images each time they’re read in, so that we effectively have a much bigger training set.</a:t>
            </a:r>
            <a:endParaRPr lang="en-US" dirty="0"/>
          </a:p>
        </p:txBody>
      </p:sp>
      <p:sp>
        <p:nvSpPr>
          <p:cNvPr id="4" name="Slide Number Placeholder 3"/>
          <p:cNvSpPr>
            <a:spLocks noGrp="1"/>
          </p:cNvSpPr>
          <p:nvPr>
            <p:ph type="sldNum" sz="quarter" idx="10"/>
          </p:nvPr>
        </p:nvSpPr>
        <p:spPr/>
        <p:txBody>
          <a:bodyPr/>
          <a:lstStyle/>
          <a:p>
            <a:fld id="{4CE5F140-5DEC-42EB-94C6-BE2F808093DE}" type="slidenum">
              <a:rPr lang="en-US" smtClean="0"/>
              <a:t>16</a:t>
            </a:fld>
            <a:endParaRPr lang="en-US"/>
          </a:p>
        </p:txBody>
      </p:sp>
    </p:spTree>
    <p:extLst>
      <p:ext uri="{BB962C8B-B14F-4D97-AF65-F5344CB8AC3E}">
        <p14:creationId xmlns:p14="http://schemas.microsoft.com/office/powerpoint/2010/main" val="1350875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E5F140-5DEC-42EB-94C6-BE2F808093DE}" type="slidenum">
              <a:rPr lang="en-US" smtClean="0"/>
              <a:t>17</a:t>
            </a:fld>
            <a:endParaRPr lang="en-US"/>
          </a:p>
        </p:txBody>
      </p:sp>
    </p:spTree>
    <p:extLst>
      <p:ext uri="{BB962C8B-B14F-4D97-AF65-F5344CB8AC3E}">
        <p14:creationId xmlns:p14="http://schemas.microsoft.com/office/powerpoint/2010/main" val="932379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E5F140-5DEC-42EB-94C6-BE2F808093DE}" type="slidenum">
              <a:rPr lang="en-US" smtClean="0"/>
              <a:t>18</a:t>
            </a:fld>
            <a:endParaRPr lang="en-US"/>
          </a:p>
        </p:txBody>
      </p:sp>
    </p:spTree>
    <p:extLst>
      <p:ext uri="{BB962C8B-B14F-4D97-AF65-F5344CB8AC3E}">
        <p14:creationId xmlns:p14="http://schemas.microsoft.com/office/powerpoint/2010/main" val="263898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E5F140-5DEC-42EB-94C6-BE2F808093DE}" type="slidenum">
              <a:rPr lang="en-US" smtClean="0"/>
              <a:t>19</a:t>
            </a:fld>
            <a:endParaRPr lang="en-US"/>
          </a:p>
        </p:txBody>
      </p:sp>
    </p:spTree>
    <p:extLst>
      <p:ext uri="{BB962C8B-B14F-4D97-AF65-F5344CB8AC3E}">
        <p14:creationId xmlns:p14="http://schemas.microsoft.com/office/powerpoint/2010/main" val="728045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3C644E-B639-4297-B1B6-9CB5FEEF0447}" type="slidenum">
              <a:rPr lang="en-US" smtClean="0"/>
              <a:t>2</a:t>
            </a:fld>
            <a:endParaRPr lang="en-US"/>
          </a:p>
        </p:txBody>
      </p:sp>
    </p:spTree>
    <p:extLst>
      <p:ext uri="{BB962C8B-B14F-4D97-AF65-F5344CB8AC3E}">
        <p14:creationId xmlns:p14="http://schemas.microsoft.com/office/powerpoint/2010/main" val="1906334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E5F140-5DEC-42EB-94C6-BE2F808093DE}" type="slidenum">
              <a:rPr lang="en-US" smtClean="0"/>
              <a:t>20</a:t>
            </a:fld>
            <a:endParaRPr lang="en-US"/>
          </a:p>
        </p:txBody>
      </p:sp>
    </p:spTree>
    <p:extLst>
      <p:ext uri="{BB962C8B-B14F-4D97-AF65-F5344CB8AC3E}">
        <p14:creationId xmlns:p14="http://schemas.microsoft.com/office/powerpoint/2010/main" val="343340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E5F140-5DEC-42EB-94C6-BE2F808093DE}" type="slidenum">
              <a:rPr lang="en-US" smtClean="0"/>
              <a:t>21</a:t>
            </a:fld>
            <a:endParaRPr lang="en-US"/>
          </a:p>
        </p:txBody>
      </p:sp>
    </p:spTree>
    <p:extLst>
      <p:ext uri="{BB962C8B-B14F-4D97-AF65-F5344CB8AC3E}">
        <p14:creationId xmlns:p14="http://schemas.microsoft.com/office/powerpoint/2010/main" val="1259558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3C644E-B639-4297-B1B6-9CB5FEEF0447}" type="slidenum">
              <a:rPr lang="en-US" smtClean="0"/>
              <a:t>22</a:t>
            </a:fld>
            <a:endParaRPr lang="en-US"/>
          </a:p>
        </p:txBody>
      </p:sp>
    </p:spTree>
    <p:extLst>
      <p:ext uri="{BB962C8B-B14F-4D97-AF65-F5344CB8AC3E}">
        <p14:creationId xmlns:p14="http://schemas.microsoft.com/office/powerpoint/2010/main" val="2461308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3C644E-B639-4297-B1B6-9CB5FEEF0447}" type="slidenum">
              <a:rPr lang="en-US" smtClean="0"/>
              <a:t>23</a:t>
            </a:fld>
            <a:endParaRPr lang="en-US"/>
          </a:p>
        </p:txBody>
      </p:sp>
    </p:spTree>
    <p:extLst>
      <p:ext uri="{BB962C8B-B14F-4D97-AF65-F5344CB8AC3E}">
        <p14:creationId xmlns:p14="http://schemas.microsoft.com/office/powerpoint/2010/main" val="3646344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3C644E-B639-4297-B1B6-9CB5FEEF0447}" type="slidenum">
              <a:rPr lang="en-US" smtClean="0"/>
              <a:t>24</a:t>
            </a:fld>
            <a:endParaRPr lang="en-US"/>
          </a:p>
        </p:txBody>
      </p:sp>
    </p:spTree>
    <p:extLst>
      <p:ext uri="{BB962C8B-B14F-4D97-AF65-F5344CB8AC3E}">
        <p14:creationId xmlns:p14="http://schemas.microsoft.com/office/powerpoint/2010/main" val="1550994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3C644E-B639-4297-B1B6-9CB5FEEF0447}" type="slidenum">
              <a:rPr lang="en-US" smtClean="0"/>
              <a:t>25</a:t>
            </a:fld>
            <a:endParaRPr lang="en-US"/>
          </a:p>
        </p:txBody>
      </p:sp>
    </p:spTree>
    <p:extLst>
      <p:ext uri="{BB962C8B-B14F-4D97-AF65-F5344CB8AC3E}">
        <p14:creationId xmlns:p14="http://schemas.microsoft.com/office/powerpoint/2010/main" val="3727457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3C644E-B639-4297-B1B6-9CB5FEEF0447}" type="slidenum">
              <a:rPr lang="en-US" smtClean="0"/>
              <a:t>26</a:t>
            </a:fld>
            <a:endParaRPr lang="en-US"/>
          </a:p>
        </p:txBody>
      </p:sp>
    </p:spTree>
    <p:extLst>
      <p:ext uri="{BB962C8B-B14F-4D97-AF65-F5344CB8AC3E}">
        <p14:creationId xmlns:p14="http://schemas.microsoft.com/office/powerpoint/2010/main" val="3753784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3C644E-B639-4297-B1B6-9CB5FEEF0447}" type="slidenum">
              <a:rPr lang="en-US" smtClean="0"/>
              <a:t>27</a:t>
            </a:fld>
            <a:endParaRPr lang="en-US"/>
          </a:p>
        </p:txBody>
      </p:sp>
    </p:spTree>
    <p:extLst>
      <p:ext uri="{BB962C8B-B14F-4D97-AF65-F5344CB8AC3E}">
        <p14:creationId xmlns:p14="http://schemas.microsoft.com/office/powerpoint/2010/main" val="4202552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a:t>
            </a:r>
            <a:r>
              <a:rPr lang="en-US" baseline="0" dirty="0"/>
              <a:t> the dynamic axis types</a:t>
            </a:r>
          </a:p>
          <a:p>
            <a:endParaRPr lang="en-US" dirty="0"/>
          </a:p>
        </p:txBody>
      </p:sp>
      <p:sp>
        <p:nvSpPr>
          <p:cNvPr id="4" name="Slide Number Placeholder 3"/>
          <p:cNvSpPr>
            <a:spLocks noGrp="1"/>
          </p:cNvSpPr>
          <p:nvPr>
            <p:ph type="sldNum" sz="quarter" idx="10"/>
          </p:nvPr>
        </p:nvSpPr>
        <p:spPr/>
        <p:txBody>
          <a:bodyPr/>
          <a:lstStyle/>
          <a:p>
            <a:fld id="{C53C644E-B639-4297-B1B6-9CB5FEEF0447}" type="slidenum">
              <a:rPr lang="en-US" smtClean="0"/>
              <a:t>28</a:t>
            </a:fld>
            <a:endParaRPr lang="en-US"/>
          </a:p>
        </p:txBody>
      </p:sp>
    </p:spTree>
    <p:extLst>
      <p:ext uri="{BB962C8B-B14F-4D97-AF65-F5344CB8AC3E}">
        <p14:creationId xmlns:p14="http://schemas.microsoft.com/office/powerpoint/2010/main" val="939877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3C644E-B639-4297-B1B6-9CB5FEEF0447}" type="slidenum">
              <a:rPr lang="en-US" smtClean="0"/>
              <a:t>29</a:t>
            </a:fld>
            <a:endParaRPr lang="en-US"/>
          </a:p>
        </p:txBody>
      </p:sp>
    </p:spTree>
    <p:extLst>
      <p:ext uri="{BB962C8B-B14F-4D97-AF65-F5344CB8AC3E}">
        <p14:creationId xmlns:p14="http://schemas.microsoft.com/office/powerpoint/2010/main" val="230268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3C644E-B639-4297-B1B6-9CB5FEEF0447}" type="slidenum">
              <a:rPr lang="en-US" smtClean="0"/>
              <a:t>3</a:t>
            </a:fld>
            <a:endParaRPr lang="en-US"/>
          </a:p>
        </p:txBody>
      </p:sp>
    </p:spTree>
    <p:extLst>
      <p:ext uri="{BB962C8B-B14F-4D97-AF65-F5344CB8AC3E}">
        <p14:creationId xmlns:p14="http://schemas.microsoft.com/office/powerpoint/2010/main" val="511966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E5F140-5DEC-42EB-94C6-BE2F808093DE}" type="slidenum">
              <a:rPr lang="en-US" smtClean="0"/>
              <a:t>30</a:t>
            </a:fld>
            <a:endParaRPr lang="en-US"/>
          </a:p>
        </p:txBody>
      </p:sp>
    </p:spTree>
    <p:extLst>
      <p:ext uri="{BB962C8B-B14F-4D97-AF65-F5344CB8AC3E}">
        <p14:creationId xmlns:p14="http://schemas.microsoft.com/office/powerpoint/2010/main" val="319052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issue with importing</a:t>
            </a:r>
            <a:r>
              <a:rPr lang="en-US" baseline="0" dirty="0"/>
              <a:t> CNTK and the fact that we actually had to bundle up the DLLs from another installation and upload them here.</a:t>
            </a:r>
          </a:p>
          <a:p>
            <a:endParaRPr lang="en-US" baseline="0" dirty="0"/>
          </a:p>
          <a:p>
            <a:r>
              <a:rPr lang="en-US" baseline="0" dirty="0"/>
              <a:t>Also note that the model is being loaded once at the beginning. For a ~200 MB model like most image classification DNNs, this is really necessary to reduce subsequent load latency.</a:t>
            </a:r>
          </a:p>
          <a:p>
            <a:endParaRPr lang="en-US" baseline="0" dirty="0"/>
          </a:p>
          <a:p>
            <a:r>
              <a:rPr lang="en-US" baseline="0" dirty="0"/>
              <a:t>Web server gateway interface</a:t>
            </a:r>
            <a:endParaRPr lang="en-US" dirty="0"/>
          </a:p>
        </p:txBody>
      </p:sp>
      <p:sp>
        <p:nvSpPr>
          <p:cNvPr id="4" name="Slide Number Placeholder 3"/>
          <p:cNvSpPr>
            <a:spLocks noGrp="1"/>
          </p:cNvSpPr>
          <p:nvPr>
            <p:ph type="sldNum" sz="quarter" idx="10"/>
          </p:nvPr>
        </p:nvSpPr>
        <p:spPr/>
        <p:txBody>
          <a:bodyPr/>
          <a:lstStyle/>
          <a:p>
            <a:fld id="{4CE5F140-5DEC-42EB-94C6-BE2F808093DE}" type="slidenum">
              <a:rPr lang="en-US" smtClean="0"/>
              <a:t>31</a:t>
            </a:fld>
            <a:endParaRPr lang="en-US"/>
          </a:p>
        </p:txBody>
      </p:sp>
    </p:spTree>
    <p:extLst>
      <p:ext uri="{BB962C8B-B14F-4D97-AF65-F5344CB8AC3E}">
        <p14:creationId xmlns:p14="http://schemas.microsoft.com/office/powerpoint/2010/main" val="3643676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issue with importing</a:t>
            </a:r>
            <a:r>
              <a:rPr lang="en-US" baseline="0" dirty="0"/>
              <a:t> CNTK and the fact that we actually had to bundle up the DLLs from another installation and upload them here.</a:t>
            </a:r>
          </a:p>
          <a:p>
            <a:endParaRPr lang="en-US" baseline="0" dirty="0"/>
          </a:p>
          <a:p>
            <a:r>
              <a:rPr lang="en-US" baseline="0" dirty="0"/>
              <a:t>Also note that the model is being loaded once at the beginning. For a ~200 MB model like most image classification DNNs, this is really necessary to reduce subsequent load latency.</a:t>
            </a:r>
          </a:p>
          <a:p>
            <a:endParaRPr lang="en-US" baseline="0" dirty="0"/>
          </a:p>
          <a:p>
            <a:r>
              <a:rPr lang="en-US" baseline="0" dirty="0"/>
              <a:t>Web server gateway interface</a:t>
            </a:r>
            <a:endParaRPr lang="en-US" dirty="0"/>
          </a:p>
        </p:txBody>
      </p:sp>
      <p:sp>
        <p:nvSpPr>
          <p:cNvPr id="4" name="Slide Number Placeholder 3"/>
          <p:cNvSpPr>
            <a:spLocks noGrp="1"/>
          </p:cNvSpPr>
          <p:nvPr>
            <p:ph type="sldNum" sz="quarter" idx="10"/>
          </p:nvPr>
        </p:nvSpPr>
        <p:spPr/>
        <p:txBody>
          <a:bodyPr/>
          <a:lstStyle/>
          <a:p>
            <a:fld id="{4CE5F140-5DEC-42EB-94C6-BE2F808093DE}" type="slidenum">
              <a:rPr lang="en-US" smtClean="0"/>
              <a:t>32</a:t>
            </a:fld>
            <a:endParaRPr lang="en-US"/>
          </a:p>
        </p:txBody>
      </p:sp>
    </p:spTree>
    <p:extLst>
      <p:ext uri="{BB962C8B-B14F-4D97-AF65-F5344CB8AC3E}">
        <p14:creationId xmlns:p14="http://schemas.microsoft.com/office/powerpoint/2010/main" val="505448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issue with importing</a:t>
            </a:r>
            <a:r>
              <a:rPr lang="en-US" baseline="0" dirty="0"/>
              <a:t> CNTK and the fact that we actually had to bundle up the DLLs from another installation and upload them here.</a:t>
            </a:r>
          </a:p>
          <a:p>
            <a:endParaRPr lang="en-US" baseline="0" dirty="0"/>
          </a:p>
          <a:p>
            <a:r>
              <a:rPr lang="en-US" baseline="0" dirty="0"/>
              <a:t>Also note that the model is being loaded once at the beginning. For a ~200 MB model like most image classification DNNs, this is really necessary to reduce subsequent load latency.</a:t>
            </a:r>
          </a:p>
          <a:p>
            <a:endParaRPr lang="en-US" baseline="0" dirty="0"/>
          </a:p>
          <a:p>
            <a:r>
              <a:rPr lang="en-US" baseline="0" dirty="0"/>
              <a:t>Web server gateway interface</a:t>
            </a:r>
            <a:endParaRPr lang="en-US" dirty="0"/>
          </a:p>
        </p:txBody>
      </p:sp>
      <p:sp>
        <p:nvSpPr>
          <p:cNvPr id="4" name="Slide Number Placeholder 3"/>
          <p:cNvSpPr>
            <a:spLocks noGrp="1"/>
          </p:cNvSpPr>
          <p:nvPr>
            <p:ph type="sldNum" sz="quarter" idx="10"/>
          </p:nvPr>
        </p:nvSpPr>
        <p:spPr/>
        <p:txBody>
          <a:bodyPr/>
          <a:lstStyle/>
          <a:p>
            <a:fld id="{4CE5F140-5DEC-42EB-94C6-BE2F808093DE}" type="slidenum">
              <a:rPr lang="en-US" smtClean="0"/>
              <a:t>33</a:t>
            </a:fld>
            <a:endParaRPr lang="en-US"/>
          </a:p>
        </p:txBody>
      </p:sp>
    </p:spTree>
    <p:extLst>
      <p:ext uri="{BB962C8B-B14F-4D97-AF65-F5344CB8AC3E}">
        <p14:creationId xmlns:p14="http://schemas.microsoft.com/office/powerpoint/2010/main" val="374410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E5F140-5DEC-42EB-94C6-BE2F808093DE}" type="slidenum">
              <a:rPr lang="en-US" smtClean="0"/>
              <a:t>34</a:t>
            </a:fld>
            <a:endParaRPr lang="en-US"/>
          </a:p>
        </p:txBody>
      </p:sp>
    </p:spTree>
    <p:extLst>
      <p:ext uri="{BB962C8B-B14F-4D97-AF65-F5344CB8AC3E}">
        <p14:creationId xmlns:p14="http://schemas.microsoft.com/office/powerpoint/2010/main" val="2177601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setting up a WebJob to ping the site frequently, keeping it warm</a:t>
            </a:r>
          </a:p>
        </p:txBody>
      </p:sp>
      <p:sp>
        <p:nvSpPr>
          <p:cNvPr id="4" name="Slide Number Placeholder 3"/>
          <p:cNvSpPr>
            <a:spLocks noGrp="1"/>
          </p:cNvSpPr>
          <p:nvPr>
            <p:ph type="sldNum" sz="quarter" idx="10"/>
          </p:nvPr>
        </p:nvSpPr>
        <p:spPr/>
        <p:txBody>
          <a:bodyPr/>
          <a:lstStyle/>
          <a:p>
            <a:fld id="{4CE5F140-5DEC-42EB-94C6-BE2F808093DE}" type="slidenum">
              <a:rPr lang="en-US" smtClean="0"/>
              <a:t>35</a:t>
            </a:fld>
            <a:endParaRPr lang="en-US"/>
          </a:p>
        </p:txBody>
      </p:sp>
    </p:spTree>
    <p:extLst>
      <p:ext uri="{BB962C8B-B14F-4D97-AF65-F5344CB8AC3E}">
        <p14:creationId xmlns:p14="http://schemas.microsoft.com/office/powerpoint/2010/main" val="14336632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3C644E-B639-4297-B1B6-9CB5FEEF0447}" type="slidenum">
              <a:rPr lang="en-US" smtClean="0"/>
              <a:t>36</a:t>
            </a:fld>
            <a:endParaRPr lang="en-US"/>
          </a:p>
        </p:txBody>
      </p:sp>
    </p:spTree>
    <p:extLst>
      <p:ext uri="{BB962C8B-B14F-4D97-AF65-F5344CB8AC3E}">
        <p14:creationId xmlns:p14="http://schemas.microsoft.com/office/powerpoint/2010/main" val="3683100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3C644E-B639-4297-B1B6-9CB5FEEF0447}" type="slidenum">
              <a:rPr lang="en-US" smtClean="0"/>
              <a:t>37</a:t>
            </a:fld>
            <a:endParaRPr lang="en-US"/>
          </a:p>
        </p:txBody>
      </p:sp>
    </p:spTree>
    <p:extLst>
      <p:ext uri="{BB962C8B-B14F-4D97-AF65-F5344CB8AC3E}">
        <p14:creationId xmlns:p14="http://schemas.microsoft.com/office/powerpoint/2010/main" val="737329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3C644E-B639-4297-B1B6-9CB5FEEF0447}" type="slidenum">
              <a:rPr lang="en-US" smtClean="0"/>
              <a:t>4</a:t>
            </a:fld>
            <a:endParaRPr lang="en-US"/>
          </a:p>
        </p:txBody>
      </p:sp>
    </p:spTree>
    <p:extLst>
      <p:ext uri="{BB962C8B-B14F-4D97-AF65-F5344CB8AC3E}">
        <p14:creationId xmlns:p14="http://schemas.microsoft.com/office/powerpoint/2010/main" val="1325427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approach: don’t train</a:t>
            </a:r>
            <a:r>
              <a:rPr lang="en-US" baseline="0" dirty="0"/>
              <a:t> your own neural network from scratch because it would take too long and cost too much; instead, retrain an existing one using transfer learning</a:t>
            </a:r>
            <a:endParaRPr lang="en-US" dirty="0"/>
          </a:p>
        </p:txBody>
      </p:sp>
      <p:sp>
        <p:nvSpPr>
          <p:cNvPr id="4" name="Slide Number Placeholder 3"/>
          <p:cNvSpPr>
            <a:spLocks noGrp="1"/>
          </p:cNvSpPr>
          <p:nvPr>
            <p:ph type="sldNum" sz="quarter" idx="10"/>
          </p:nvPr>
        </p:nvSpPr>
        <p:spPr/>
        <p:txBody>
          <a:bodyPr/>
          <a:lstStyle/>
          <a:p>
            <a:fld id="{C53C644E-B639-4297-B1B6-9CB5FEEF0447}" type="slidenum">
              <a:rPr lang="en-US" smtClean="0"/>
              <a:t>5</a:t>
            </a:fld>
            <a:endParaRPr lang="en-US"/>
          </a:p>
        </p:txBody>
      </p:sp>
    </p:spTree>
    <p:extLst>
      <p:ext uri="{BB962C8B-B14F-4D97-AF65-F5344CB8AC3E}">
        <p14:creationId xmlns:p14="http://schemas.microsoft.com/office/powerpoint/2010/main" val="2253193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a:t>
            </a:r>
            <a:r>
              <a:rPr lang="en-US" baseline="0" dirty="0"/>
              <a:t> human brain, mostly-sequential processing. The early layers often learn to perform directional edge detection.</a:t>
            </a:r>
            <a:endParaRPr lang="en-US" dirty="0"/>
          </a:p>
        </p:txBody>
      </p:sp>
      <p:sp>
        <p:nvSpPr>
          <p:cNvPr id="4" name="Slide Number Placeholder 3"/>
          <p:cNvSpPr>
            <a:spLocks noGrp="1"/>
          </p:cNvSpPr>
          <p:nvPr>
            <p:ph type="sldNum" sz="quarter" idx="10"/>
          </p:nvPr>
        </p:nvSpPr>
        <p:spPr/>
        <p:txBody>
          <a:bodyPr/>
          <a:lstStyle/>
          <a:p>
            <a:fld id="{4CE5F140-5DEC-42EB-94C6-BE2F808093DE}" type="slidenum">
              <a:rPr lang="en-US" smtClean="0"/>
              <a:t>6</a:t>
            </a:fld>
            <a:endParaRPr lang="en-US"/>
          </a:p>
        </p:txBody>
      </p:sp>
    </p:spTree>
    <p:extLst>
      <p:ext uri="{BB962C8B-B14F-4D97-AF65-F5344CB8AC3E}">
        <p14:creationId xmlns:p14="http://schemas.microsoft.com/office/powerpoint/2010/main" val="2453709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patterns: color combinations,</a:t>
            </a:r>
            <a:r>
              <a:rPr lang="en-US" baseline="0" dirty="0"/>
              <a:t> concentric circles</a:t>
            </a:r>
          </a:p>
          <a:p>
            <a:r>
              <a:rPr lang="en-US" baseline="0" dirty="0"/>
              <a:t>More complicated: legs, furry brown faces</a:t>
            </a:r>
          </a:p>
          <a:p>
            <a:r>
              <a:rPr lang="en-US" baseline="0" dirty="0"/>
              <a:t>Abstract: U-Haul represented from multiple angles, trains in all sorts of color schemes</a:t>
            </a:r>
          </a:p>
          <a:p>
            <a:r>
              <a:rPr lang="en-US" baseline="0" dirty="0"/>
              <a:t>Images courtesy of Matthew Zeiler</a:t>
            </a:r>
          </a:p>
        </p:txBody>
      </p:sp>
      <p:sp>
        <p:nvSpPr>
          <p:cNvPr id="4" name="Slide Number Placeholder 3"/>
          <p:cNvSpPr>
            <a:spLocks noGrp="1"/>
          </p:cNvSpPr>
          <p:nvPr>
            <p:ph type="sldNum" sz="quarter" idx="10"/>
          </p:nvPr>
        </p:nvSpPr>
        <p:spPr/>
        <p:txBody>
          <a:bodyPr/>
          <a:lstStyle/>
          <a:p>
            <a:fld id="{4CE5F140-5DEC-42EB-94C6-BE2F808093DE}" type="slidenum">
              <a:rPr lang="en-US" smtClean="0"/>
              <a:t>7</a:t>
            </a:fld>
            <a:endParaRPr lang="en-US"/>
          </a:p>
        </p:txBody>
      </p:sp>
    </p:spTree>
    <p:extLst>
      <p:ext uri="{BB962C8B-B14F-4D97-AF65-F5344CB8AC3E}">
        <p14:creationId xmlns:p14="http://schemas.microsoft.com/office/powerpoint/2010/main" val="2953047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E5F140-5DEC-42EB-94C6-BE2F808093DE}" type="slidenum">
              <a:rPr lang="en-US" smtClean="0"/>
              <a:t>8</a:t>
            </a:fld>
            <a:endParaRPr lang="en-US"/>
          </a:p>
        </p:txBody>
      </p:sp>
    </p:spTree>
    <p:extLst>
      <p:ext uri="{BB962C8B-B14F-4D97-AF65-F5344CB8AC3E}">
        <p14:creationId xmlns:p14="http://schemas.microsoft.com/office/powerpoint/2010/main" val="1269617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3C644E-B639-4297-B1B6-9CB5FEEF0447}" type="slidenum">
              <a:rPr lang="en-US" smtClean="0"/>
              <a:t>9</a:t>
            </a:fld>
            <a:endParaRPr lang="en-US"/>
          </a:p>
        </p:txBody>
      </p:sp>
    </p:spTree>
    <p:extLst>
      <p:ext uri="{BB962C8B-B14F-4D97-AF65-F5344CB8AC3E}">
        <p14:creationId xmlns:p14="http://schemas.microsoft.com/office/powerpoint/2010/main" val="1274271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119E83C-009B-4614-8E1F-7BA1F9837EFF}" type="datetimeFigureOut">
              <a:rPr lang="en-US" smtClean="0"/>
              <a:t>7/14/2017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C3A6B9-9E5D-40EB-A7CC-ACECC66DD783}" type="slidenum">
              <a:rPr lang="en-US" smtClean="0"/>
              <a:t>‹#›</a:t>
            </a:fld>
            <a:endParaRPr lang="en-US"/>
          </a:p>
        </p:txBody>
      </p:sp>
    </p:spTree>
    <p:extLst>
      <p:ext uri="{BB962C8B-B14F-4D97-AF65-F5344CB8AC3E}">
        <p14:creationId xmlns:p14="http://schemas.microsoft.com/office/powerpoint/2010/main" val="2627327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19E83C-009B-4614-8E1F-7BA1F9837EFF}" type="datetimeFigureOut">
              <a:rPr lang="en-US" smtClean="0"/>
              <a:t>7/14/2017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C3A6B9-9E5D-40EB-A7CC-ACECC66DD783}" type="slidenum">
              <a:rPr lang="en-US" smtClean="0"/>
              <a:t>‹#›</a:t>
            </a:fld>
            <a:endParaRPr lang="en-US"/>
          </a:p>
        </p:txBody>
      </p:sp>
    </p:spTree>
    <p:extLst>
      <p:ext uri="{BB962C8B-B14F-4D97-AF65-F5344CB8AC3E}">
        <p14:creationId xmlns:p14="http://schemas.microsoft.com/office/powerpoint/2010/main" val="132234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19E83C-009B-4614-8E1F-7BA1F9837EFF}" type="datetimeFigureOut">
              <a:rPr lang="en-US" smtClean="0"/>
              <a:t>7/14/2017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C3A6B9-9E5D-40EB-A7CC-ACECC66DD783}" type="slidenum">
              <a:rPr lang="en-US" smtClean="0"/>
              <a:t>‹#›</a:t>
            </a:fld>
            <a:endParaRPr lang="en-US"/>
          </a:p>
        </p:txBody>
      </p:sp>
    </p:spTree>
    <p:extLst>
      <p:ext uri="{BB962C8B-B14F-4D97-AF65-F5344CB8AC3E}">
        <p14:creationId xmlns:p14="http://schemas.microsoft.com/office/powerpoint/2010/main" val="1566490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19E83C-009B-4614-8E1F-7BA1F9837EFF}" type="datetimeFigureOut">
              <a:rPr lang="en-US" smtClean="0"/>
              <a:t>7/14/2017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C3A6B9-9E5D-40EB-A7CC-ACECC66DD783}" type="slidenum">
              <a:rPr lang="en-US" smtClean="0"/>
              <a:t>‹#›</a:t>
            </a:fld>
            <a:endParaRPr lang="en-US"/>
          </a:p>
        </p:txBody>
      </p:sp>
    </p:spTree>
    <p:extLst>
      <p:ext uri="{BB962C8B-B14F-4D97-AF65-F5344CB8AC3E}">
        <p14:creationId xmlns:p14="http://schemas.microsoft.com/office/powerpoint/2010/main" val="3472789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119E83C-009B-4614-8E1F-7BA1F9837EFF}" type="datetimeFigureOut">
              <a:rPr lang="en-US" smtClean="0"/>
              <a:t>7/14/2017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C3A6B9-9E5D-40EB-A7CC-ACECC66DD783}" type="slidenum">
              <a:rPr lang="en-US" smtClean="0"/>
              <a:t>‹#›</a:t>
            </a:fld>
            <a:endParaRPr lang="en-US"/>
          </a:p>
        </p:txBody>
      </p:sp>
    </p:spTree>
    <p:extLst>
      <p:ext uri="{BB962C8B-B14F-4D97-AF65-F5344CB8AC3E}">
        <p14:creationId xmlns:p14="http://schemas.microsoft.com/office/powerpoint/2010/main" val="3208119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19E83C-009B-4614-8E1F-7BA1F9837EFF}" type="datetimeFigureOut">
              <a:rPr lang="en-US" smtClean="0"/>
              <a:t>7/14/2017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C3A6B9-9E5D-40EB-A7CC-ACECC66DD783}" type="slidenum">
              <a:rPr lang="en-US" smtClean="0"/>
              <a:t>‹#›</a:t>
            </a:fld>
            <a:endParaRPr lang="en-US"/>
          </a:p>
        </p:txBody>
      </p:sp>
    </p:spTree>
    <p:extLst>
      <p:ext uri="{BB962C8B-B14F-4D97-AF65-F5344CB8AC3E}">
        <p14:creationId xmlns:p14="http://schemas.microsoft.com/office/powerpoint/2010/main" val="622971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19E83C-009B-4614-8E1F-7BA1F9837EFF}" type="datetimeFigureOut">
              <a:rPr lang="en-US" smtClean="0"/>
              <a:t>7/14/2017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C3A6B9-9E5D-40EB-A7CC-ACECC66DD783}" type="slidenum">
              <a:rPr lang="en-US" smtClean="0"/>
              <a:t>‹#›</a:t>
            </a:fld>
            <a:endParaRPr lang="en-US"/>
          </a:p>
        </p:txBody>
      </p:sp>
    </p:spTree>
    <p:extLst>
      <p:ext uri="{BB962C8B-B14F-4D97-AF65-F5344CB8AC3E}">
        <p14:creationId xmlns:p14="http://schemas.microsoft.com/office/powerpoint/2010/main" val="419432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19E83C-009B-4614-8E1F-7BA1F9837EFF}" type="datetimeFigureOut">
              <a:rPr lang="en-US" smtClean="0"/>
              <a:t>7/14/2017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C3A6B9-9E5D-40EB-A7CC-ACECC66DD783}" type="slidenum">
              <a:rPr lang="en-US" smtClean="0"/>
              <a:t>‹#›</a:t>
            </a:fld>
            <a:endParaRPr lang="en-US"/>
          </a:p>
        </p:txBody>
      </p:sp>
    </p:spTree>
    <p:extLst>
      <p:ext uri="{BB962C8B-B14F-4D97-AF65-F5344CB8AC3E}">
        <p14:creationId xmlns:p14="http://schemas.microsoft.com/office/powerpoint/2010/main" val="2758779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19E83C-009B-4614-8E1F-7BA1F9837EFF}" type="datetimeFigureOut">
              <a:rPr lang="en-US" smtClean="0"/>
              <a:t>7/14/2017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C3A6B9-9E5D-40EB-A7CC-ACECC66DD783}" type="slidenum">
              <a:rPr lang="en-US" smtClean="0"/>
              <a:t>‹#›</a:t>
            </a:fld>
            <a:endParaRPr lang="en-US"/>
          </a:p>
        </p:txBody>
      </p:sp>
    </p:spTree>
    <p:extLst>
      <p:ext uri="{BB962C8B-B14F-4D97-AF65-F5344CB8AC3E}">
        <p14:creationId xmlns:p14="http://schemas.microsoft.com/office/powerpoint/2010/main" val="3791352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19E83C-009B-4614-8E1F-7BA1F9837EFF}" type="datetimeFigureOut">
              <a:rPr lang="en-US" smtClean="0"/>
              <a:t>7/14/2017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C3A6B9-9E5D-40EB-A7CC-ACECC66DD783}" type="slidenum">
              <a:rPr lang="en-US" smtClean="0"/>
              <a:t>‹#›</a:t>
            </a:fld>
            <a:endParaRPr lang="en-US"/>
          </a:p>
        </p:txBody>
      </p:sp>
    </p:spTree>
    <p:extLst>
      <p:ext uri="{BB962C8B-B14F-4D97-AF65-F5344CB8AC3E}">
        <p14:creationId xmlns:p14="http://schemas.microsoft.com/office/powerpoint/2010/main" val="3601408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19E83C-009B-4614-8E1F-7BA1F9837EFF}" type="datetimeFigureOut">
              <a:rPr lang="en-US" smtClean="0"/>
              <a:t>7/14/2017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C3A6B9-9E5D-40EB-A7CC-ACECC66DD783}" type="slidenum">
              <a:rPr lang="en-US" smtClean="0"/>
              <a:t>‹#›</a:t>
            </a:fld>
            <a:endParaRPr lang="en-US"/>
          </a:p>
        </p:txBody>
      </p:sp>
    </p:spTree>
    <p:extLst>
      <p:ext uri="{BB962C8B-B14F-4D97-AF65-F5344CB8AC3E}">
        <p14:creationId xmlns:p14="http://schemas.microsoft.com/office/powerpoint/2010/main" val="600115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9E83C-009B-4614-8E1F-7BA1F9837EFF}" type="datetimeFigureOut">
              <a:rPr lang="en-US" smtClean="0"/>
              <a:t>7/14/2017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C3A6B9-9E5D-40EB-A7CC-ACECC66DD783}" type="slidenum">
              <a:rPr lang="en-US" smtClean="0"/>
              <a:t>‹#›</a:t>
            </a:fld>
            <a:endParaRPr lang="en-US"/>
          </a:p>
        </p:txBody>
      </p:sp>
    </p:spTree>
    <p:extLst>
      <p:ext uri="{BB962C8B-B14F-4D97-AF65-F5344CB8AC3E}">
        <p14:creationId xmlns:p14="http://schemas.microsoft.com/office/powerpoint/2010/main" val="3579322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12"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jpg"/><Relationship Id="rId11" Type="http://schemas.openxmlformats.org/officeDocument/2006/relationships/image" Target="../media/image23.jpg"/><Relationship Id="rId5" Type="http://schemas.openxmlformats.org/officeDocument/2006/relationships/image" Target="../media/image17.jpeg"/><Relationship Id="rId10" Type="http://schemas.openxmlformats.org/officeDocument/2006/relationships/image" Target="../media/image22.jpg"/><Relationship Id="rId4" Type="http://schemas.openxmlformats.org/officeDocument/2006/relationships/image" Target="../media/image16.jpeg"/><Relationship Id="rId9" Type="http://schemas.openxmlformats.org/officeDocument/2006/relationships/image" Target="../media/image21.jpg"/></Relationships>
</file>

<file path=ppt/slides/_rels/slide14.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6.jpeg"/><Relationship Id="rId7" Type="http://schemas.openxmlformats.org/officeDocument/2006/relationships/image" Target="../media/image23.jpg"/><Relationship Id="rId12"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jpg"/><Relationship Id="rId11" Type="http://schemas.openxmlformats.org/officeDocument/2006/relationships/image" Target="../media/image20.jpg"/><Relationship Id="rId5" Type="http://schemas.openxmlformats.org/officeDocument/2006/relationships/image" Target="../media/image21.jpg"/><Relationship Id="rId10" Type="http://schemas.openxmlformats.org/officeDocument/2006/relationships/image" Target="../media/image15.jpg"/><Relationship Id="rId4" Type="http://schemas.openxmlformats.org/officeDocument/2006/relationships/image" Target="../media/image17.jpeg"/><Relationship Id="rId9"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hyperlink" Target="http://mewhangman.azurewebsites.net/"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Microsoft/CNTK/tree/master/Examples" TargetMode="External"/><Relationship Id="rId13" Type="http://schemas.openxmlformats.org/officeDocument/2006/relationships/hyperlink" Target="http://colah.github.io/posts/2015-08-Understanding-LSTMs/" TargetMode="External"/><Relationship Id="rId3" Type="http://schemas.openxmlformats.org/officeDocument/2006/relationships/hyperlink" Target="https://github.com/Microsoft/CNTK/releases" TargetMode="External"/><Relationship Id="rId7" Type="http://schemas.openxmlformats.org/officeDocument/2006/relationships/hyperlink" Target="https://github.com/Microsoft/CNTK/tree/master/Tutorials" TargetMode="External"/><Relationship Id="rId12" Type="http://schemas.openxmlformats.org/officeDocument/2006/relationships/hyperlink" Target="http://cs231n.github.io/transfer-learni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www.cntk.ai/pythondocs/" TargetMode="External"/><Relationship Id="rId11" Type="http://schemas.openxmlformats.org/officeDocument/2006/relationships/hyperlink" Target="https://www.youtube.com/watch?v=WCUNPb-5EYI" TargetMode="External"/><Relationship Id="rId5" Type="http://schemas.openxmlformats.org/officeDocument/2006/relationships/hyperlink" Target="https://docs.microsoft.com/en-us/cognitive-toolkit/setup-windows-binary-script-options" TargetMode="External"/><Relationship Id="rId10" Type="http://schemas.openxmlformats.org/officeDocument/2006/relationships/hyperlink" Target="https://www.youtube.com/watch?v=FmpDIaiMIeA" TargetMode="External"/><Relationship Id="rId4" Type="http://schemas.openxmlformats.org/officeDocument/2006/relationships/hyperlink" Target="https://docs.microsoft.com/en-us/cognitive-toolkit/setup-windows-binary-script" TargetMode="External"/><Relationship Id="rId9" Type="http://schemas.openxmlformats.org/officeDocument/2006/relationships/hyperlink" Target="https://www.edx.org/course/deep-learning-explained-microsoft-dat236x"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github.com/ilkarman/Azure-WebApp-w-CNTK" TargetMode="External"/><Relationship Id="rId3" Type="http://schemas.openxmlformats.org/officeDocument/2006/relationships/hyperlink" Target="https://github.com/Azure/ObjectDetectionUsingCntk" TargetMode="External"/><Relationship Id="rId7" Type="http://schemas.openxmlformats.org/officeDocument/2006/relationships/hyperlink" Target="https://www.customvision.ai/"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github.com/Microsoft/AI-Immersion-Workshop/tree/master/Big%20AI%20-%20Applying%20Artificial%20Intelligence%20at%20Scale/Deep%20Learning%20at%20Scale" TargetMode="External"/><Relationship Id="rId5" Type="http://schemas.openxmlformats.org/officeDocument/2006/relationships/hyperlink" Target="https://gallery.cortanaintelligence.com/Notebook/Medical-Image-Recognition-for-the-Kaggle-Data-Science-Bowl-2017-with-CNTK-and-LightGBM-1" TargetMode="External"/><Relationship Id="rId10" Type="http://schemas.openxmlformats.org/officeDocument/2006/relationships/hyperlink" Target="https://github.com/Azure/Hangman" TargetMode="External"/><Relationship Id="rId4" Type="http://schemas.openxmlformats.org/officeDocument/2006/relationships/hyperlink" Target="https://github.com/Azure/Embarrassingly-Parallel-Image-Classification" TargetMode="External"/><Relationship Id="rId9" Type="http://schemas.openxmlformats.org/officeDocument/2006/relationships/hyperlink" Target="https://github.com/mawah/oneweektutorial2017"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Deep Learning for your Hackathon Project</a:t>
            </a:r>
          </a:p>
        </p:txBody>
      </p:sp>
      <p:sp>
        <p:nvSpPr>
          <p:cNvPr id="3" name="Subtitle 2"/>
          <p:cNvSpPr>
            <a:spLocks noGrp="1"/>
          </p:cNvSpPr>
          <p:nvPr>
            <p:ph type="subTitle" idx="1"/>
          </p:nvPr>
        </p:nvSpPr>
        <p:spPr>
          <a:xfrm>
            <a:off x="1524000" y="4276724"/>
            <a:ext cx="9144000" cy="981075"/>
          </a:xfrm>
        </p:spPr>
        <p:txBody>
          <a:bodyPr/>
          <a:lstStyle/>
          <a:p>
            <a:r>
              <a:rPr lang="en-US" dirty="0"/>
              <a:t>Mary Wahl</a:t>
            </a:r>
          </a:p>
          <a:p>
            <a:r>
              <a:rPr lang="en-US" dirty="0"/>
              <a:t>7/14/17</a:t>
            </a:r>
          </a:p>
        </p:txBody>
      </p:sp>
    </p:spTree>
    <p:extLst>
      <p:ext uri="{BB962C8B-B14F-4D97-AF65-F5344CB8AC3E}">
        <p14:creationId xmlns:p14="http://schemas.microsoft.com/office/powerpoint/2010/main" val="2424224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4000" dirty="0"/>
              <a:t>Set up a GPU VM with the latest version of CNTK</a:t>
            </a:r>
          </a:p>
        </p:txBody>
      </p:sp>
      <p:pic>
        <p:nvPicPr>
          <p:cNvPr id="2" name="Picture 1"/>
          <p:cNvPicPr>
            <a:picLocks noChangeAspect="1"/>
          </p:cNvPicPr>
          <p:nvPr/>
        </p:nvPicPr>
        <p:blipFill rotWithShape="1">
          <a:blip r:embed="rId3"/>
          <a:srcRect l="785"/>
          <a:stretch/>
        </p:blipFill>
        <p:spPr>
          <a:xfrm>
            <a:off x="720671" y="1860814"/>
            <a:ext cx="10601231" cy="1641957"/>
          </a:xfrm>
          <a:prstGeom prst="rect">
            <a:avLst/>
          </a:prstGeom>
        </p:spPr>
      </p:pic>
      <p:pic>
        <p:nvPicPr>
          <p:cNvPr id="3" name="Picture 2"/>
          <p:cNvPicPr>
            <a:picLocks noChangeAspect="1"/>
          </p:cNvPicPr>
          <p:nvPr/>
        </p:nvPicPr>
        <p:blipFill>
          <a:blip r:embed="rId4"/>
          <a:stretch>
            <a:fillRect/>
          </a:stretch>
        </p:blipFill>
        <p:spPr>
          <a:xfrm>
            <a:off x="699409" y="4286547"/>
            <a:ext cx="10601231" cy="1601139"/>
          </a:xfrm>
          <a:prstGeom prst="rect">
            <a:avLst/>
          </a:prstGeom>
        </p:spPr>
      </p:pic>
    </p:spTree>
    <p:extLst>
      <p:ext uri="{BB962C8B-B14F-4D97-AF65-F5344CB8AC3E}">
        <p14:creationId xmlns:p14="http://schemas.microsoft.com/office/powerpoint/2010/main" val="4000942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408796" y="1690688"/>
            <a:ext cx="7797449" cy="2240115"/>
          </a:xfrm>
          <a:prstGeom prst="rect">
            <a:avLst/>
          </a:prstGeom>
        </p:spPr>
      </p:pic>
      <p:pic>
        <p:nvPicPr>
          <p:cNvPr id="6" name="Picture 5"/>
          <p:cNvPicPr>
            <a:picLocks noChangeAspect="1"/>
          </p:cNvPicPr>
          <p:nvPr/>
        </p:nvPicPr>
        <p:blipFill>
          <a:blip r:embed="rId4"/>
          <a:stretch>
            <a:fillRect/>
          </a:stretch>
        </p:blipFill>
        <p:spPr>
          <a:xfrm>
            <a:off x="3408796" y="4142498"/>
            <a:ext cx="7810899" cy="2333052"/>
          </a:xfrm>
          <a:prstGeom prst="rect">
            <a:avLst/>
          </a:prstGeom>
        </p:spPr>
      </p:pic>
      <p:sp>
        <p:nvSpPr>
          <p:cNvPr id="8" name="TextBox 7"/>
          <p:cNvSpPr txBox="1"/>
          <p:nvPr/>
        </p:nvSpPr>
        <p:spPr>
          <a:xfrm>
            <a:off x="531628" y="1949279"/>
            <a:ext cx="2211572" cy="4154984"/>
          </a:xfrm>
          <a:prstGeom prst="rect">
            <a:avLst/>
          </a:prstGeom>
          <a:noFill/>
        </p:spPr>
        <p:txBody>
          <a:bodyPr wrap="square" rtlCol="0">
            <a:spAutoFit/>
          </a:bodyPr>
          <a:lstStyle/>
          <a:p>
            <a:pPr algn="ctr"/>
            <a:r>
              <a:rPr lang="en-US" sz="2400" dirty="0"/>
              <a:t>Don’t set the disk type to “SSD”, or you will not find the GPU VMs!</a:t>
            </a:r>
          </a:p>
          <a:p>
            <a:pPr algn="ctr"/>
            <a:endParaRPr lang="en-US" sz="2400" dirty="0"/>
          </a:p>
          <a:p>
            <a:pPr algn="ctr"/>
            <a:endParaRPr lang="en-US" sz="2400" dirty="0"/>
          </a:p>
          <a:p>
            <a:pPr algn="ctr"/>
            <a:endParaRPr lang="en-US" sz="2400" dirty="0"/>
          </a:p>
          <a:p>
            <a:pPr algn="ctr"/>
            <a:r>
              <a:rPr lang="en-US" sz="2400" dirty="0"/>
              <a:t>You probably want an “NC” series VM</a:t>
            </a:r>
          </a:p>
        </p:txBody>
      </p:sp>
      <p:sp>
        <p:nvSpPr>
          <p:cNvPr id="12" name="Title 6"/>
          <p:cNvSpPr>
            <a:spLocks noGrp="1"/>
          </p:cNvSpPr>
          <p:nvPr>
            <p:ph type="title"/>
          </p:nvPr>
        </p:nvSpPr>
        <p:spPr>
          <a:xfrm>
            <a:off x="838200" y="365125"/>
            <a:ext cx="10515600" cy="1325563"/>
          </a:xfrm>
        </p:spPr>
        <p:txBody>
          <a:bodyPr>
            <a:normAutofit/>
          </a:bodyPr>
          <a:lstStyle/>
          <a:p>
            <a:r>
              <a:rPr lang="en-US" sz="4000" dirty="0"/>
              <a:t>Set up a GPU VM with the latest version of CNTK</a:t>
            </a:r>
          </a:p>
        </p:txBody>
      </p:sp>
    </p:spTree>
    <p:extLst>
      <p:ext uri="{BB962C8B-B14F-4D97-AF65-F5344CB8AC3E}">
        <p14:creationId xmlns:p14="http://schemas.microsoft.com/office/powerpoint/2010/main" val="132315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4411" y="1947938"/>
            <a:ext cx="5842594" cy="1200329"/>
          </a:xfrm>
          <a:prstGeom prst="rect">
            <a:avLst/>
          </a:prstGeom>
        </p:spPr>
        <p:txBody>
          <a:bodyPr wrap="square">
            <a:spAutoFit/>
          </a:bodyPr>
          <a:lstStyle/>
          <a:p>
            <a:r>
              <a:rPr lang="en-US" sz="2400" dirty="0"/>
              <a:t>Use the binary installer (not the Python wheel!):</a:t>
            </a:r>
          </a:p>
          <a:p>
            <a:r>
              <a:rPr lang="en-US" sz="2400" dirty="0"/>
              <a:t>https://github.com/Microsoft/CNTK/releases</a:t>
            </a:r>
          </a:p>
        </p:txBody>
      </p:sp>
      <p:pic>
        <p:nvPicPr>
          <p:cNvPr id="3" name="Picture 2"/>
          <p:cNvPicPr>
            <a:picLocks noChangeAspect="1"/>
          </p:cNvPicPr>
          <p:nvPr/>
        </p:nvPicPr>
        <p:blipFill rotWithShape="1">
          <a:blip r:embed="rId3"/>
          <a:srcRect t="44949"/>
          <a:stretch/>
        </p:blipFill>
        <p:spPr>
          <a:xfrm>
            <a:off x="6436246" y="1787378"/>
            <a:ext cx="5660177" cy="1423564"/>
          </a:xfrm>
          <a:prstGeom prst="rect">
            <a:avLst/>
          </a:prstGeom>
        </p:spPr>
      </p:pic>
      <p:sp>
        <p:nvSpPr>
          <p:cNvPr id="5" name="Rectangle 4"/>
          <p:cNvSpPr/>
          <p:nvPr/>
        </p:nvSpPr>
        <p:spPr>
          <a:xfrm>
            <a:off x="6677251" y="2287061"/>
            <a:ext cx="3710763" cy="4890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4411" y="3681975"/>
            <a:ext cx="6030433" cy="1200329"/>
          </a:xfrm>
          <a:prstGeom prst="rect">
            <a:avLst/>
          </a:prstGeom>
        </p:spPr>
        <p:txBody>
          <a:bodyPr wrap="square">
            <a:spAutoFit/>
          </a:bodyPr>
          <a:lstStyle/>
          <a:p>
            <a:r>
              <a:rPr lang="en-US" sz="2400" dirty="0"/>
              <a:t>Point the installer to your VM’s Anaconda path:</a:t>
            </a:r>
          </a:p>
          <a:p>
            <a:r>
              <a:rPr lang="en-US" sz="2400" dirty="0"/>
              <a:t>https://docs.microsoft.com/en-us/cognitive-toolkit/setup-windows-binary-script-options</a:t>
            </a:r>
          </a:p>
        </p:txBody>
      </p:sp>
      <p:sp>
        <p:nvSpPr>
          <p:cNvPr id="9" name="Rectangle 8"/>
          <p:cNvSpPr/>
          <p:nvPr/>
        </p:nvSpPr>
        <p:spPr>
          <a:xfrm>
            <a:off x="6709150" y="3685351"/>
            <a:ext cx="6096000" cy="1569660"/>
          </a:xfrm>
          <a:prstGeom prst="rect">
            <a:avLst/>
          </a:prstGeom>
        </p:spPr>
        <p:txBody>
          <a:bodyPr>
            <a:spAutoFit/>
          </a:bodyPr>
          <a:lstStyle/>
          <a:p>
            <a:r>
              <a:rPr lang="en-US" sz="2400" dirty="0"/>
              <a:t>install.bat -</a:t>
            </a:r>
            <a:r>
              <a:rPr lang="en-US" sz="2400" dirty="0" err="1"/>
              <a:t>AnacondaBasePath</a:t>
            </a:r>
            <a:r>
              <a:rPr lang="en-US" sz="2400" dirty="0"/>
              <a:t> c:\Anaconda</a:t>
            </a:r>
          </a:p>
          <a:p>
            <a:r>
              <a:rPr lang="en-US" sz="2400" dirty="0"/>
              <a:t>            -</a:t>
            </a:r>
            <a:r>
              <a:rPr lang="en-US" sz="2400" dirty="0" err="1"/>
              <a:t>PyVersion</a:t>
            </a:r>
            <a:r>
              <a:rPr lang="en-US" sz="2400" dirty="0"/>
              <a:t> 35</a:t>
            </a:r>
          </a:p>
          <a:p>
            <a:r>
              <a:rPr lang="en-US" sz="2400" dirty="0"/>
              <a:t>            -Execute</a:t>
            </a:r>
          </a:p>
          <a:p>
            <a:r>
              <a:rPr lang="en-US" sz="2400" dirty="0"/>
              <a:t>            -</a:t>
            </a:r>
            <a:r>
              <a:rPr lang="en-US" sz="2400" dirty="0" err="1"/>
              <a:t>NoConfirm</a:t>
            </a:r>
            <a:endParaRPr lang="en-US" sz="2400" dirty="0"/>
          </a:p>
        </p:txBody>
      </p:sp>
      <p:sp>
        <p:nvSpPr>
          <p:cNvPr id="11" name="Rectangle 10"/>
          <p:cNvSpPr/>
          <p:nvPr/>
        </p:nvSpPr>
        <p:spPr>
          <a:xfrm>
            <a:off x="1757914" y="5799937"/>
            <a:ext cx="8279219" cy="461665"/>
          </a:xfrm>
          <a:prstGeom prst="rect">
            <a:avLst/>
          </a:prstGeom>
        </p:spPr>
        <p:txBody>
          <a:bodyPr wrap="square">
            <a:spAutoFit/>
          </a:bodyPr>
          <a:lstStyle/>
          <a:p>
            <a:pPr algn="ctr"/>
            <a:r>
              <a:rPr lang="en-US" sz="2400" dirty="0"/>
              <a:t>A new Anaconda environment, cntk-py35, will be created</a:t>
            </a:r>
          </a:p>
        </p:txBody>
      </p:sp>
      <p:sp>
        <p:nvSpPr>
          <p:cNvPr id="13" name="Title 6"/>
          <p:cNvSpPr>
            <a:spLocks noGrp="1"/>
          </p:cNvSpPr>
          <p:nvPr>
            <p:ph type="title"/>
          </p:nvPr>
        </p:nvSpPr>
        <p:spPr>
          <a:xfrm>
            <a:off x="838200" y="365125"/>
            <a:ext cx="10515600" cy="1325563"/>
          </a:xfrm>
        </p:spPr>
        <p:txBody>
          <a:bodyPr>
            <a:normAutofit/>
          </a:bodyPr>
          <a:lstStyle/>
          <a:p>
            <a:r>
              <a:rPr lang="en-US" sz="4000" dirty="0"/>
              <a:t>Set up a GPU VM with the latest version of CNTK</a:t>
            </a:r>
          </a:p>
        </p:txBody>
      </p:sp>
    </p:spTree>
    <p:extLst>
      <p:ext uri="{BB962C8B-B14F-4D97-AF65-F5344CB8AC3E}">
        <p14:creationId xmlns:p14="http://schemas.microsoft.com/office/powerpoint/2010/main" val="178841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Prepare labeled training and test image sets</a:t>
            </a:r>
          </a:p>
        </p:txBody>
      </p:sp>
      <p:sp>
        <p:nvSpPr>
          <p:cNvPr id="10" name="TextBox 9"/>
          <p:cNvSpPr txBox="1"/>
          <p:nvPr/>
        </p:nvSpPr>
        <p:spPr>
          <a:xfrm>
            <a:off x="3223437" y="1414235"/>
            <a:ext cx="5807149" cy="461665"/>
          </a:xfrm>
          <a:prstGeom prst="rect">
            <a:avLst/>
          </a:prstGeom>
          <a:noFill/>
        </p:spPr>
        <p:txBody>
          <a:bodyPr wrap="square" rtlCol="0">
            <a:spAutoFit/>
          </a:bodyPr>
          <a:lstStyle/>
          <a:p>
            <a:pPr algn="ctr"/>
            <a:r>
              <a:rPr lang="en-US" sz="2400" dirty="0"/>
              <a:t>Supply examples of images in each class</a:t>
            </a:r>
          </a:p>
        </p:txBody>
      </p:sp>
      <p:pic>
        <p:nvPicPr>
          <p:cNvPr id="13"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4952729"/>
            <a:ext cx="2532993" cy="1897442"/>
          </a:xfrm>
          <a:prstGeom prst="rect">
            <a:avLst/>
          </a:prstGeom>
        </p:spPr>
      </p:pic>
      <p:pic>
        <p:nvPicPr>
          <p:cNvPr id="15" name="Picture 14"/>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0" y="1957928"/>
            <a:ext cx="2506056" cy="1409656"/>
          </a:xfrm>
          <a:prstGeom prst="rect">
            <a:avLst/>
          </a:prstGeom>
        </p:spPr>
      </p:pic>
      <p:pic>
        <p:nvPicPr>
          <p:cNvPr id="17" name="Picture 16"/>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466" y="3634824"/>
            <a:ext cx="2489124" cy="1120105"/>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651348" y="1666027"/>
            <a:ext cx="2531173" cy="1685038"/>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651348" y="3564912"/>
            <a:ext cx="2540651" cy="1482046"/>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651349" y="5167312"/>
            <a:ext cx="2540651" cy="1690688"/>
          </a:xfrm>
          <a:prstGeom prst="rect">
            <a:avLst/>
          </a:prstGeom>
        </p:spPr>
      </p:pic>
      <p:sp>
        <p:nvSpPr>
          <p:cNvPr id="24" name="Rectangle 23"/>
          <p:cNvSpPr/>
          <p:nvPr/>
        </p:nvSpPr>
        <p:spPr>
          <a:xfrm>
            <a:off x="806461" y="1552188"/>
            <a:ext cx="893133" cy="369332"/>
          </a:xfrm>
          <a:prstGeom prst="rect">
            <a:avLst/>
          </a:prstGeom>
        </p:spPr>
        <p:txBody>
          <a:bodyPr wrap="square">
            <a:spAutoFit/>
          </a:bodyPr>
          <a:lstStyle/>
          <a:p>
            <a:pPr algn="ctr"/>
            <a:r>
              <a:rPr lang="en-US" dirty="0"/>
              <a:t>Westin</a:t>
            </a:r>
          </a:p>
        </p:txBody>
      </p:sp>
      <p:sp>
        <p:nvSpPr>
          <p:cNvPr id="27" name="Rectangle 26"/>
          <p:cNvSpPr/>
          <p:nvPr/>
        </p:nvSpPr>
        <p:spPr>
          <a:xfrm>
            <a:off x="5467139" y="1942812"/>
            <a:ext cx="1241350" cy="369332"/>
          </a:xfrm>
          <a:prstGeom prst="rect">
            <a:avLst/>
          </a:prstGeom>
        </p:spPr>
        <p:txBody>
          <a:bodyPr wrap="square">
            <a:spAutoFit/>
          </a:bodyPr>
          <a:lstStyle/>
          <a:p>
            <a:pPr algn="ctr"/>
            <a:r>
              <a:rPr lang="en-US" dirty="0"/>
              <a:t>Motel 6</a:t>
            </a:r>
          </a:p>
        </p:txBody>
      </p:sp>
      <p:sp>
        <p:nvSpPr>
          <p:cNvPr id="28" name="Rectangle 27"/>
          <p:cNvSpPr/>
          <p:nvPr/>
        </p:nvSpPr>
        <p:spPr>
          <a:xfrm>
            <a:off x="10221830" y="1321356"/>
            <a:ext cx="1390207" cy="369332"/>
          </a:xfrm>
          <a:prstGeom prst="rect">
            <a:avLst/>
          </a:prstGeom>
        </p:spPr>
        <p:txBody>
          <a:bodyPr wrap="square">
            <a:spAutoFit/>
          </a:bodyPr>
          <a:lstStyle/>
          <a:p>
            <a:pPr algn="ctr"/>
            <a:r>
              <a:rPr lang="en-US" dirty="0"/>
              <a:t>Holiday Inn</a:t>
            </a:r>
          </a:p>
        </p:txBody>
      </p:sp>
      <p:pic>
        <p:nvPicPr>
          <p:cNvPr id="30" name="Picture 2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494935" y="2478215"/>
            <a:ext cx="2361999" cy="1769352"/>
          </a:xfrm>
          <a:prstGeom prst="rect">
            <a:avLst/>
          </a:prstGeom>
        </p:spPr>
      </p:pic>
      <p:pic>
        <p:nvPicPr>
          <p:cNvPr id="32" name="Picture 3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494935" y="4419363"/>
            <a:ext cx="2407202" cy="1803213"/>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333168" y="2626084"/>
            <a:ext cx="2622938" cy="1473614"/>
          </a:xfrm>
          <a:prstGeom prst="rect">
            <a:avLst/>
          </a:prstGeom>
        </p:spPr>
      </p:pic>
      <p:pic>
        <p:nvPicPr>
          <p:cNvPr id="36" name="Picture 3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333168" y="4247567"/>
            <a:ext cx="2591090" cy="1945673"/>
          </a:xfrm>
          <a:prstGeom prst="rect">
            <a:avLst/>
          </a:prstGeom>
        </p:spPr>
      </p:pic>
      <p:sp>
        <p:nvSpPr>
          <p:cNvPr id="37" name="TextBox 36"/>
          <p:cNvSpPr txBox="1"/>
          <p:nvPr/>
        </p:nvSpPr>
        <p:spPr>
          <a:xfrm>
            <a:off x="2894501" y="6342196"/>
            <a:ext cx="6464257" cy="461665"/>
          </a:xfrm>
          <a:prstGeom prst="rect">
            <a:avLst/>
          </a:prstGeom>
          <a:noFill/>
        </p:spPr>
        <p:txBody>
          <a:bodyPr wrap="square" rtlCol="0">
            <a:spAutoFit/>
          </a:bodyPr>
          <a:lstStyle/>
          <a:p>
            <a:pPr algn="ctr"/>
            <a:r>
              <a:rPr lang="en-US" sz="2400" dirty="0"/>
              <a:t>(I provide an image search trawler script for this)</a:t>
            </a:r>
          </a:p>
        </p:txBody>
      </p:sp>
    </p:spTree>
    <p:extLst>
      <p:ext uri="{BB962C8B-B14F-4D97-AF65-F5344CB8AC3E}">
        <p14:creationId xmlns:p14="http://schemas.microsoft.com/office/powerpoint/2010/main" val="2845574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Prepare labeled training and test image sets</a:t>
            </a:r>
          </a:p>
        </p:txBody>
      </p:sp>
      <p:sp>
        <p:nvSpPr>
          <p:cNvPr id="10" name="TextBox 9"/>
          <p:cNvSpPr txBox="1"/>
          <p:nvPr/>
        </p:nvSpPr>
        <p:spPr>
          <a:xfrm>
            <a:off x="3223437" y="1456770"/>
            <a:ext cx="5807149" cy="461665"/>
          </a:xfrm>
          <a:prstGeom prst="rect">
            <a:avLst/>
          </a:prstGeom>
          <a:noFill/>
        </p:spPr>
        <p:txBody>
          <a:bodyPr wrap="square" rtlCol="0">
            <a:spAutoFit/>
          </a:bodyPr>
          <a:lstStyle/>
          <a:p>
            <a:pPr algn="ctr"/>
            <a:r>
              <a:rPr lang="en-US" sz="2400" dirty="0"/>
              <a:t>Split images into training and test sets</a:t>
            </a:r>
          </a:p>
        </p:txBody>
      </p:sp>
      <p:sp>
        <p:nvSpPr>
          <p:cNvPr id="11" name="TextBox 10"/>
          <p:cNvSpPr txBox="1"/>
          <p:nvPr/>
        </p:nvSpPr>
        <p:spPr>
          <a:xfrm>
            <a:off x="2875220" y="5997920"/>
            <a:ext cx="6725979" cy="830997"/>
          </a:xfrm>
          <a:prstGeom prst="rect">
            <a:avLst/>
          </a:prstGeom>
          <a:noFill/>
        </p:spPr>
        <p:txBody>
          <a:bodyPr wrap="square" rtlCol="0">
            <a:spAutoFit/>
          </a:bodyPr>
          <a:lstStyle/>
          <a:p>
            <a:pPr algn="ctr"/>
            <a:r>
              <a:rPr lang="en-US" sz="2400" dirty="0"/>
              <a:t>The “test” images not used during training will help estimate the model’s future performance</a:t>
            </a:r>
          </a:p>
        </p:txBody>
      </p:sp>
      <p:pic>
        <p:nvPicPr>
          <p:cNvPr id="5" name="Picture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14674" y="2383219"/>
            <a:ext cx="2506056" cy="1409656"/>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23140" y="3932522"/>
            <a:ext cx="2489124" cy="112010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048371" y="2383219"/>
            <a:ext cx="2110563" cy="158100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048371" y="4090445"/>
            <a:ext cx="2150954" cy="161126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14674" y="5180220"/>
            <a:ext cx="2497590" cy="1403191"/>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35433" y="2383218"/>
            <a:ext cx="2387194" cy="1589189"/>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35432" y="4270557"/>
            <a:ext cx="2396133" cy="1397744"/>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9573026" y="1960994"/>
            <a:ext cx="2144659" cy="1606545"/>
          </a:xfrm>
          <a:prstGeom prst="rect">
            <a:avLst/>
          </a:prstGeom>
        </p:spPr>
      </p:pic>
      <p:pic>
        <p:nvPicPr>
          <p:cNvPr id="16" name="Picture 15"/>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573026" y="5422502"/>
            <a:ext cx="2151143" cy="1431488"/>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9580790" y="3661543"/>
            <a:ext cx="2193849" cy="1647381"/>
          </a:xfrm>
          <a:prstGeom prst="rect">
            <a:avLst/>
          </a:prstGeom>
        </p:spPr>
      </p:pic>
      <p:sp>
        <p:nvSpPr>
          <p:cNvPr id="18" name="Rectangle 17"/>
          <p:cNvSpPr/>
          <p:nvPr/>
        </p:nvSpPr>
        <p:spPr>
          <a:xfrm>
            <a:off x="358334" y="2023254"/>
            <a:ext cx="7364293" cy="369332"/>
          </a:xfrm>
          <a:prstGeom prst="rect">
            <a:avLst/>
          </a:prstGeom>
        </p:spPr>
        <p:txBody>
          <a:bodyPr wrap="square">
            <a:spAutoFit/>
          </a:bodyPr>
          <a:lstStyle/>
          <a:p>
            <a:pPr algn="ctr"/>
            <a:r>
              <a:rPr lang="en-US" dirty="0"/>
              <a:t>Training set</a:t>
            </a:r>
          </a:p>
        </p:txBody>
      </p:sp>
      <p:sp>
        <p:nvSpPr>
          <p:cNvPr id="19" name="Rectangle 18"/>
          <p:cNvSpPr/>
          <p:nvPr/>
        </p:nvSpPr>
        <p:spPr>
          <a:xfrm>
            <a:off x="9580790" y="1616148"/>
            <a:ext cx="2136895" cy="369332"/>
          </a:xfrm>
          <a:prstGeom prst="rect">
            <a:avLst/>
          </a:prstGeom>
        </p:spPr>
        <p:txBody>
          <a:bodyPr wrap="square">
            <a:spAutoFit/>
          </a:bodyPr>
          <a:lstStyle/>
          <a:p>
            <a:pPr algn="ctr"/>
            <a:r>
              <a:rPr lang="en-US" dirty="0"/>
              <a:t>Test set</a:t>
            </a:r>
          </a:p>
        </p:txBody>
      </p:sp>
    </p:spTree>
    <p:extLst>
      <p:ext uri="{BB962C8B-B14F-4D97-AF65-F5344CB8AC3E}">
        <p14:creationId xmlns:p14="http://schemas.microsoft.com/office/powerpoint/2010/main" val="2829973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Prepare labeled training and test image sets</a:t>
            </a:r>
          </a:p>
        </p:txBody>
      </p:sp>
      <p:sp>
        <p:nvSpPr>
          <p:cNvPr id="10" name="TextBox 9"/>
          <p:cNvSpPr txBox="1"/>
          <p:nvPr/>
        </p:nvSpPr>
        <p:spPr>
          <a:xfrm>
            <a:off x="3223437" y="1520565"/>
            <a:ext cx="5807149" cy="830997"/>
          </a:xfrm>
          <a:prstGeom prst="rect">
            <a:avLst/>
          </a:prstGeom>
          <a:noFill/>
        </p:spPr>
        <p:txBody>
          <a:bodyPr wrap="square" rtlCol="0">
            <a:spAutoFit/>
          </a:bodyPr>
          <a:lstStyle/>
          <a:p>
            <a:pPr algn="ctr"/>
            <a:r>
              <a:rPr lang="en-US" sz="2400" dirty="0"/>
              <a:t>For CNTK: Create a MAP file listing each training image’s file path and label</a:t>
            </a:r>
          </a:p>
        </p:txBody>
      </p:sp>
      <p:sp>
        <p:nvSpPr>
          <p:cNvPr id="11" name="TextBox 10"/>
          <p:cNvSpPr txBox="1"/>
          <p:nvPr/>
        </p:nvSpPr>
        <p:spPr>
          <a:xfrm>
            <a:off x="2498652" y="5764000"/>
            <a:ext cx="7283302" cy="830997"/>
          </a:xfrm>
          <a:prstGeom prst="rect">
            <a:avLst/>
          </a:prstGeom>
          <a:noFill/>
        </p:spPr>
        <p:txBody>
          <a:bodyPr wrap="square" rtlCol="0">
            <a:spAutoFit/>
          </a:bodyPr>
          <a:lstStyle/>
          <a:p>
            <a:pPr algn="ctr"/>
            <a:r>
              <a:rPr lang="en-US" sz="2400" dirty="0"/>
              <a:t>CNTK uses this file type to coordinate parallel loading of input data in “minibatches” during training</a:t>
            </a:r>
          </a:p>
        </p:txBody>
      </p:sp>
      <p:pic>
        <p:nvPicPr>
          <p:cNvPr id="4" name="Picture 3"/>
          <p:cNvPicPr>
            <a:picLocks noChangeAspect="1"/>
          </p:cNvPicPr>
          <p:nvPr/>
        </p:nvPicPr>
        <p:blipFill>
          <a:blip r:embed="rId3"/>
          <a:stretch>
            <a:fillRect/>
          </a:stretch>
        </p:blipFill>
        <p:spPr>
          <a:xfrm>
            <a:off x="838200" y="2652123"/>
            <a:ext cx="5855974" cy="2800683"/>
          </a:xfrm>
          <a:prstGeom prst="rect">
            <a:avLst/>
          </a:prstGeom>
        </p:spPr>
      </p:pic>
      <p:pic>
        <p:nvPicPr>
          <p:cNvPr id="5" name="Picture 4"/>
          <p:cNvPicPr>
            <a:picLocks noChangeAspect="1"/>
          </p:cNvPicPr>
          <p:nvPr/>
        </p:nvPicPr>
        <p:blipFill>
          <a:blip r:embed="rId4"/>
          <a:stretch>
            <a:fillRect/>
          </a:stretch>
        </p:blipFill>
        <p:spPr>
          <a:xfrm>
            <a:off x="6919006" y="3507002"/>
            <a:ext cx="5187933" cy="1105011"/>
          </a:xfrm>
          <a:prstGeom prst="rect">
            <a:avLst/>
          </a:prstGeom>
        </p:spPr>
      </p:pic>
    </p:spTree>
    <p:extLst>
      <p:ext uri="{BB962C8B-B14F-4D97-AF65-F5344CB8AC3E}">
        <p14:creationId xmlns:p14="http://schemas.microsoft.com/office/powerpoint/2010/main" val="2627364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Retrain the existing image classifier</a:t>
            </a:r>
          </a:p>
        </p:txBody>
      </p:sp>
      <p:sp>
        <p:nvSpPr>
          <p:cNvPr id="10" name="TextBox 9"/>
          <p:cNvSpPr txBox="1"/>
          <p:nvPr/>
        </p:nvSpPr>
        <p:spPr>
          <a:xfrm>
            <a:off x="3037367" y="1459855"/>
            <a:ext cx="6117265" cy="461665"/>
          </a:xfrm>
          <a:prstGeom prst="rect">
            <a:avLst/>
          </a:prstGeom>
          <a:noFill/>
        </p:spPr>
        <p:txBody>
          <a:bodyPr wrap="square" rtlCol="0">
            <a:spAutoFit/>
          </a:bodyPr>
          <a:lstStyle/>
          <a:p>
            <a:pPr algn="ctr"/>
            <a:r>
              <a:rPr lang="en-US" sz="2400" dirty="0"/>
              <a:t>Define the “minibatch source” for training data</a:t>
            </a:r>
          </a:p>
        </p:txBody>
      </p:sp>
      <p:pic>
        <p:nvPicPr>
          <p:cNvPr id="2" name="Picture 1"/>
          <p:cNvPicPr>
            <a:picLocks noChangeAspect="1"/>
          </p:cNvPicPr>
          <p:nvPr/>
        </p:nvPicPr>
        <p:blipFill>
          <a:blip r:embed="rId3"/>
          <a:stretch>
            <a:fillRect/>
          </a:stretch>
        </p:blipFill>
        <p:spPr>
          <a:xfrm>
            <a:off x="340242" y="2242719"/>
            <a:ext cx="11493795" cy="3880570"/>
          </a:xfrm>
          <a:prstGeom prst="rect">
            <a:avLst/>
          </a:prstGeom>
        </p:spPr>
      </p:pic>
    </p:spTree>
    <p:extLst>
      <p:ext uri="{BB962C8B-B14F-4D97-AF65-F5344CB8AC3E}">
        <p14:creationId xmlns:p14="http://schemas.microsoft.com/office/powerpoint/2010/main" val="3198651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496880" y="1499296"/>
            <a:ext cx="7198240" cy="461665"/>
          </a:xfrm>
          <a:prstGeom prst="rect">
            <a:avLst/>
          </a:prstGeom>
          <a:noFill/>
        </p:spPr>
        <p:txBody>
          <a:bodyPr wrap="square" rtlCol="0">
            <a:spAutoFit/>
          </a:bodyPr>
          <a:lstStyle/>
          <a:p>
            <a:pPr algn="ctr"/>
            <a:r>
              <a:rPr lang="en-US" sz="2400" dirty="0"/>
              <a:t>Load and slightly modify the pretrained image classifier</a:t>
            </a:r>
          </a:p>
        </p:txBody>
      </p:sp>
      <p:pic>
        <p:nvPicPr>
          <p:cNvPr id="2" name="Picture 1"/>
          <p:cNvPicPr>
            <a:picLocks noChangeAspect="1"/>
          </p:cNvPicPr>
          <p:nvPr/>
        </p:nvPicPr>
        <p:blipFill>
          <a:blip r:embed="rId3"/>
          <a:stretch>
            <a:fillRect/>
          </a:stretch>
        </p:blipFill>
        <p:spPr>
          <a:xfrm>
            <a:off x="1254642" y="2035392"/>
            <a:ext cx="9994605" cy="247566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9620" y="4585486"/>
            <a:ext cx="4635796" cy="2181551"/>
          </a:xfrm>
          <a:prstGeom prst="rect">
            <a:avLst/>
          </a:prstGeom>
        </p:spPr>
      </p:pic>
      <p:sp>
        <p:nvSpPr>
          <p:cNvPr id="8" name="Rectangle 7"/>
          <p:cNvSpPr/>
          <p:nvPr/>
        </p:nvSpPr>
        <p:spPr>
          <a:xfrm>
            <a:off x="8172834" y="5263116"/>
            <a:ext cx="375741" cy="1020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6"/>
          <p:cNvSpPr>
            <a:spLocks noGrp="1"/>
          </p:cNvSpPr>
          <p:nvPr>
            <p:ph type="title"/>
          </p:nvPr>
        </p:nvSpPr>
        <p:spPr>
          <a:xfrm>
            <a:off x="838200" y="365125"/>
            <a:ext cx="10515600" cy="1325563"/>
          </a:xfrm>
        </p:spPr>
        <p:txBody>
          <a:bodyPr/>
          <a:lstStyle/>
          <a:p>
            <a:pPr algn="ctr"/>
            <a:r>
              <a:rPr lang="en-US" dirty="0"/>
              <a:t>Retrain the existing image classifier</a:t>
            </a:r>
          </a:p>
        </p:txBody>
      </p:sp>
    </p:spTree>
    <p:extLst>
      <p:ext uri="{BB962C8B-B14F-4D97-AF65-F5344CB8AC3E}">
        <p14:creationId xmlns:p14="http://schemas.microsoft.com/office/powerpoint/2010/main" val="55922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197395" y="1310999"/>
            <a:ext cx="7797209" cy="461665"/>
          </a:xfrm>
          <a:prstGeom prst="rect">
            <a:avLst/>
          </a:prstGeom>
          <a:noFill/>
        </p:spPr>
        <p:txBody>
          <a:bodyPr wrap="square" rtlCol="0">
            <a:spAutoFit/>
          </a:bodyPr>
          <a:lstStyle/>
          <a:p>
            <a:pPr algn="ctr"/>
            <a:r>
              <a:rPr lang="en-US" sz="2400" dirty="0"/>
              <a:t>Define model training scheme, including hyperparameters </a:t>
            </a:r>
          </a:p>
        </p:txBody>
      </p:sp>
      <p:pic>
        <p:nvPicPr>
          <p:cNvPr id="3" name="Picture 2"/>
          <p:cNvPicPr>
            <a:picLocks noChangeAspect="1"/>
          </p:cNvPicPr>
          <p:nvPr/>
        </p:nvPicPr>
        <p:blipFill>
          <a:blip r:embed="rId3"/>
          <a:stretch>
            <a:fillRect/>
          </a:stretch>
        </p:blipFill>
        <p:spPr>
          <a:xfrm>
            <a:off x="987060" y="1889281"/>
            <a:ext cx="10369624" cy="4926187"/>
          </a:xfrm>
          <a:prstGeom prst="rect">
            <a:avLst/>
          </a:prstGeom>
        </p:spPr>
      </p:pic>
      <p:sp>
        <p:nvSpPr>
          <p:cNvPr id="8" name="Title 6"/>
          <p:cNvSpPr>
            <a:spLocks noGrp="1"/>
          </p:cNvSpPr>
          <p:nvPr>
            <p:ph type="title"/>
          </p:nvPr>
        </p:nvSpPr>
        <p:spPr>
          <a:xfrm>
            <a:off x="838200" y="365125"/>
            <a:ext cx="10515600" cy="1325563"/>
          </a:xfrm>
        </p:spPr>
        <p:txBody>
          <a:bodyPr/>
          <a:lstStyle/>
          <a:p>
            <a:pPr algn="ctr"/>
            <a:r>
              <a:rPr lang="en-US" dirty="0"/>
              <a:t>Retrain the existing image classifier</a:t>
            </a:r>
          </a:p>
        </p:txBody>
      </p:sp>
    </p:spTree>
    <p:extLst>
      <p:ext uri="{BB962C8B-B14F-4D97-AF65-F5344CB8AC3E}">
        <p14:creationId xmlns:p14="http://schemas.microsoft.com/office/powerpoint/2010/main" val="1511165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223437" y="1722585"/>
            <a:ext cx="5807149" cy="461665"/>
          </a:xfrm>
          <a:prstGeom prst="rect">
            <a:avLst/>
          </a:prstGeom>
          <a:noFill/>
        </p:spPr>
        <p:txBody>
          <a:bodyPr wrap="square" rtlCol="0">
            <a:spAutoFit/>
          </a:bodyPr>
          <a:lstStyle/>
          <a:p>
            <a:pPr algn="ctr"/>
            <a:r>
              <a:rPr lang="en-US" sz="2400" dirty="0"/>
              <a:t>Retrain your model and save!</a:t>
            </a:r>
          </a:p>
        </p:txBody>
      </p:sp>
      <p:pic>
        <p:nvPicPr>
          <p:cNvPr id="2" name="Picture 1"/>
          <p:cNvPicPr>
            <a:picLocks noChangeAspect="1"/>
          </p:cNvPicPr>
          <p:nvPr/>
        </p:nvPicPr>
        <p:blipFill>
          <a:blip r:embed="rId3"/>
          <a:stretch>
            <a:fillRect/>
          </a:stretch>
        </p:blipFill>
        <p:spPr>
          <a:xfrm>
            <a:off x="285750" y="2643628"/>
            <a:ext cx="11620500" cy="2676525"/>
          </a:xfrm>
          <a:prstGeom prst="rect">
            <a:avLst/>
          </a:prstGeom>
        </p:spPr>
      </p:pic>
      <p:sp>
        <p:nvSpPr>
          <p:cNvPr id="6" name="Title 6"/>
          <p:cNvSpPr>
            <a:spLocks noGrp="1"/>
          </p:cNvSpPr>
          <p:nvPr>
            <p:ph type="title"/>
          </p:nvPr>
        </p:nvSpPr>
        <p:spPr>
          <a:xfrm>
            <a:off x="838200" y="365125"/>
            <a:ext cx="10515600" cy="1325563"/>
          </a:xfrm>
        </p:spPr>
        <p:txBody>
          <a:bodyPr/>
          <a:lstStyle/>
          <a:p>
            <a:pPr algn="ctr"/>
            <a:r>
              <a:rPr lang="en-US" dirty="0"/>
              <a:t>Retrain the existing image classifier</a:t>
            </a:r>
          </a:p>
        </p:txBody>
      </p:sp>
    </p:spTree>
    <p:extLst>
      <p:ext uri="{BB962C8B-B14F-4D97-AF65-F5344CB8AC3E}">
        <p14:creationId xmlns:p14="http://schemas.microsoft.com/office/powerpoint/2010/main" val="2002690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outline for this talk</a:t>
            </a:r>
          </a:p>
        </p:txBody>
      </p:sp>
      <p:sp>
        <p:nvSpPr>
          <p:cNvPr id="3" name="Content Placeholder 2"/>
          <p:cNvSpPr>
            <a:spLocks noGrp="1"/>
          </p:cNvSpPr>
          <p:nvPr>
            <p:ph idx="1"/>
          </p:nvPr>
        </p:nvSpPr>
        <p:spPr/>
        <p:txBody>
          <a:bodyPr>
            <a:noAutofit/>
          </a:bodyPr>
          <a:lstStyle/>
          <a:p>
            <a:pPr marL="0" indent="0">
              <a:buNone/>
            </a:pPr>
            <a:r>
              <a:rPr lang="en-US" sz="3600" dirty="0"/>
              <a:t>One hour to prepare someone to use neural networks on a project</a:t>
            </a:r>
          </a:p>
          <a:p>
            <a:pPr lvl="1"/>
            <a:r>
              <a:rPr lang="en-US" sz="3600" dirty="0"/>
              <a:t>Focus on implementation, not theory</a:t>
            </a:r>
          </a:p>
          <a:p>
            <a:pPr lvl="1"/>
            <a:r>
              <a:rPr lang="en-US" sz="3600" dirty="0"/>
              <a:t>Show how to leverage existing code</a:t>
            </a:r>
          </a:p>
          <a:p>
            <a:pPr marL="0" indent="0">
              <a:buNone/>
            </a:pPr>
            <a:r>
              <a:rPr lang="en-US" sz="3600" dirty="0"/>
              <a:t>Two examples:</a:t>
            </a:r>
          </a:p>
          <a:p>
            <a:pPr lvl="1"/>
            <a:r>
              <a:rPr lang="en-US" sz="3600" dirty="0"/>
              <a:t>Transfer learning for image classification</a:t>
            </a:r>
          </a:p>
          <a:p>
            <a:pPr lvl="1"/>
            <a:r>
              <a:rPr lang="en-US" sz="3600" dirty="0"/>
              <a:t>Reinforcement learning for playing “Hangman”</a:t>
            </a:r>
          </a:p>
        </p:txBody>
      </p:sp>
    </p:spTree>
    <p:extLst>
      <p:ext uri="{BB962C8B-B14F-4D97-AF65-F5344CB8AC3E}">
        <p14:creationId xmlns:p14="http://schemas.microsoft.com/office/powerpoint/2010/main" val="19644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Apply the retrained model to new images</a:t>
            </a:r>
          </a:p>
        </p:txBody>
      </p:sp>
      <p:sp>
        <p:nvSpPr>
          <p:cNvPr id="10" name="TextBox 9"/>
          <p:cNvSpPr txBox="1"/>
          <p:nvPr/>
        </p:nvSpPr>
        <p:spPr>
          <a:xfrm>
            <a:off x="1535518" y="1434681"/>
            <a:ext cx="9120963" cy="461665"/>
          </a:xfrm>
          <a:prstGeom prst="rect">
            <a:avLst/>
          </a:prstGeom>
          <a:noFill/>
        </p:spPr>
        <p:txBody>
          <a:bodyPr wrap="square" rtlCol="0">
            <a:spAutoFit/>
          </a:bodyPr>
          <a:lstStyle/>
          <a:p>
            <a:pPr algn="ctr"/>
            <a:r>
              <a:rPr lang="en-US" sz="2400" dirty="0"/>
              <a:t>Watch out for “</a:t>
            </a:r>
            <a:r>
              <a:rPr lang="en-US" sz="2400" dirty="0" err="1"/>
              <a:t>gotchas</a:t>
            </a:r>
            <a:r>
              <a:rPr lang="en-US" sz="2400" dirty="0"/>
              <a:t>” when loading data without a minibatch source</a:t>
            </a:r>
          </a:p>
        </p:txBody>
      </p:sp>
      <p:pic>
        <p:nvPicPr>
          <p:cNvPr id="3" name="Picture 2"/>
          <p:cNvPicPr>
            <a:picLocks noChangeAspect="1"/>
          </p:cNvPicPr>
          <p:nvPr/>
        </p:nvPicPr>
        <p:blipFill>
          <a:blip r:embed="rId3"/>
          <a:stretch>
            <a:fillRect/>
          </a:stretch>
        </p:blipFill>
        <p:spPr>
          <a:xfrm>
            <a:off x="1149242" y="2057400"/>
            <a:ext cx="10086975" cy="4800600"/>
          </a:xfrm>
          <a:prstGeom prst="rect">
            <a:avLst/>
          </a:prstGeom>
        </p:spPr>
      </p:pic>
    </p:spTree>
    <p:extLst>
      <p:ext uri="{BB962C8B-B14F-4D97-AF65-F5344CB8AC3E}">
        <p14:creationId xmlns:p14="http://schemas.microsoft.com/office/powerpoint/2010/main" val="3968602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Apply the retrained model to new images</a:t>
            </a:r>
          </a:p>
        </p:txBody>
      </p:sp>
      <p:sp>
        <p:nvSpPr>
          <p:cNvPr id="10" name="TextBox 9"/>
          <p:cNvSpPr txBox="1"/>
          <p:nvPr/>
        </p:nvSpPr>
        <p:spPr>
          <a:xfrm>
            <a:off x="1535518" y="2147058"/>
            <a:ext cx="9120963" cy="461665"/>
          </a:xfrm>
          <a:prstGeom prst="rect">
            <a:avLst/>
          </a:prstGeom>
          <a:noFill/>
        </p:spPr>
        <p:txBody>
          <a:bodyPr wrap="square" rtlCol="0">
            <a:spAutoFit/>
          </a:bodyPr>
          <a:lstStyle/>
          <a:p>
            <a:pPr algn="ctr"/>
            <a:r>
              <a:rPr lang="en-US" sz="2400" dirty="0"/>
              <a:t>Evaluate the image and convert the results to a predicted label</a:t>
            </a:r>
          </a:p>
        </p:txBody>
      </p:sp>
      <p:pic>
        <p:nvPicPr>
          <p:cNvPr id="4" name="Picture 3"/>
          <p:cNvPicPr>
            <a:picLocks noChangeAspect="1"/>
          </p:cNvPicPr>
          <p:nvPr/>
        </p:nvPicPr>
        <p:blipFill>
          <a:blip r:embed="rId3"/>
          <a:stretch>
            <a:fillRect/>
          </a:stretch>
        </p:blipFill>
        <p:spPr>
          <a:xfrm>
            <a:off x="1828799" y="2977337"/>
            <a:ext cx="8534400" cy="1009650"/>
          </a:xfrm>
          <a:prstGeom prst="rect">
            <a:avLst/>
          </a:prstGeom>
        </p:spPr>
      </p:pic>
    </p:spTree>
    <p:extLst>
      <p:ext uri="{BB962C8B-B14F-4D97-AF65-F5344CB8AC3E}">
        <p14:creationId xmlns:p14="http://schemas.microsoft.com/office/powerpoint/2010/main" val="3093414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NN that plays “Hangman”</a:t>
            </a:r>
          </a:p>
        </p:txBody>
      </p:sp>
      <p:sp>
        <p:nvSpPr>
          <p:cNvPr id="3" name="Content Placeholder 2"/>
          <p:cNvSpPr>
            <a:spLocks noGrp="1"/>
          </p:cNvSpPr>
          <p:nvPr>
            <p:ph idx="1"/>
          </p:nvPr>
        </p:nvSpPr>
        <p:spPr>
          <a:xfrm>
            <a:off x="838200" y="1825625"/>
            <a:ext cx="9971638" cy="4351338"/>
          </a:xfrm>
        </p:spPr>
        <p:txBody>
          <a:bodyPr>
            <a:noAutofit/>
          </a:bodyPr>
          <a:lstStyle/>
          <a:p>
            <a:r>
              <a:rPr lang="en-US" sz="3600" dirty="0"/>
              <a:t>User picks a secret word; states # of characters</a:t>
            </a:r>
          </a:p>
          <a:p>
            <a:r>
              <a:rPr lang="en-US" sz="3600" dirty="0"/>
              <a:t>NN tries to guess the letters of that word</a:t>
            </a:r>
          </a:p>
          <a:p>
            <a:r>
              <a:rPr lang="en-US" sz="3600" dirty="0"/>
              <a:t>The positions of all instances of a correctly-guessed letter are revealed in the word</a:t>
            </a:r>
          </a:p>
          <a:p>
            <a:r>
              <a:rPr lang="en-US" sz="3600" dirty="0"/>
              <a:t>Each incorrect guess adds a body part to the hangman</a:t>
            </a:r>
          </a:p>
          <a:p>
            <a:r>
              <a:rPr lang="en-US" sz="3600" dirty="0"/>
              <a:t>NN wins if it guesses all letters before the hangman is complete</a:t>
            </a:r>
          </a:p>
          <a:p>
            <a:endParaRPr lang="en-US" sz="3600" dirty="0"/>
          </a:p>
        </p:txBody>
      </p:sp>
    </p:spTree>
    <p:extLst>
      <p:ext uri="{BB962C8B-B14F-4D97-AF65-F5344CB8AC3E}">
        <p14:creationId xmlns:p14="http://schemas.microsoft.com/office/powerpoint/2010/main" val="236522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NN that plays “Hangman”</a:t>
            </a:r>
          </a:p>
        </p:txBody>
      </p:sp>
      <p:pic>
        <p:nvPicPr>
          <p:cNvPr id="1028" name="Picture 4" descr="https://multicorewareinc.com/wp-content/uploads/cntk-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t="19240" b="23510"/>
          <a:stretch/>
        </p:blipFill>
        <p:spPr bwMode="auto">
          <a:xfrm>
            <a:off x="5115224" y="2417279"/>
            <a:ext cx="1707894" cy="9777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44578" y="2951688"/>
            <a:ext cx="2495739" cy="646331"/>
          </a:xfrm>
          <a:prstGeom prst="rect">
            <a:avLst/>
          </a:prstGeom>
          <a:noFill/>
        </p:spPr>
        <p:txBody>
          <a:bodyPr wrap="square" rtlCol="0">
            <a:spAutoFit/>
          </a:bodyPr>
          <a:lstStyle/>
          <a:p>
            <a:r>
              <a:rPr lang="en-US" dirty="0"/>
              <a:t>Letters already guessed:</a:t>
            </a:r>
          </a:p>
          <a:p>
            <a:r>
              <a:rPr lang="en-US" dirty="0"/>
              <a:t>A, E, I, L, R, S</a:t>
            </a:r>
          </a:p>
        </p:txBody>
      </p:sp>
      <p:sp>
        <p:nvSpPr>
          <p:cNvPr id="7" name="TextBox 6"/>
          <p:cNvSpPr txBox="1"/>
          <p:nvPr/>
        </p:nvSpPr>
        <p:spPr>
          <a:xfrm>
            <a:off x="944579" y="1886336"/>
            <a:ext cx="2495739" cy="646331"/>
          </a:xfrm>
          <a:prstGeom prst="rect">
            <a:avLst/>
          </a:prstGeom>
          <a:noFill/>
        </p:spPr>
        <p:txBody>
          <a:bodyPr wrap="square" rtlCol="0">
            <a:spAutoFit/>
          </a:bodyPr>
          <a:lstStyle/>
          <a:p>
            <a:r>
              <a:rPr lang="en-US" dirty="0"/>
              <a:t>Partially-obscured word:</a:t>
            </a:r>
          </a:p>
          <a:p>
            <a:r>
              <a:rPr lang="en-US" dirty="0"/>
              <a:t>_ I _ R _ S _ _ _</a:t>
            </a:r>
          </a:p>
        </p:txBody>
      </p:sp>
      <p:sp>
        <p:nvSpPr>
          <p:cNvPr id="8" name="TextBox 7"/>
          <p:cNvSpPr txBox="1"/>
          <p:nvPr/>
        </p:nvSpPr>
        <p:spPr>
          <a:xfrm>
            <a:off x="8498024" y="2945811"/>
            <a:ext cx="2495739" cy="646331"/>
          </a:xfrm>
          <a:prstGeom prst="rect">
            <a:avLst/>
          </a:prstGeom>
          <a:noFill/>
        </p:spPr>
        <p:txBody>
          <a:bodyPr wrap="square" rtlCol="0">
            <a:spAutoFit/>
          </a:bodyPr>
          <a:lstStyle/>
          <a:p>
            <a:r>
              <a:rPr lang="en-US" dirty="0"/>
              <a:t>Letters already guessed:</a:t>
            </a:r>
          </a:p>
          <a:p>
            <a:r>
              <a:rPr lang="en-US" dirty="0"/>
              <a:t>A, E, I, L, R, S, U</a:t>
            </a:r>
          </a:p>
        </p:txBody>
      </p:sp>
      <p:sp>
        <p:nvSpPr>
          <p:cNvPr id="9" name="TextBox 8"/>
          <p:cNvSpPr txBox="1"/>
          <p:nvPr/>
        </p:nvSpPr>
        <p:spPr>
          <a:xfrm>
            <a:off x="8498025" y="1880459"/>
            <a:ext cx="2495739" cy="646331"/>
          </a:xfrm>
          <a:prstGeom prst="rect">
            <a:avLst/>
          </a:prstGeom>
          <a:noFill/>
        </p:spPr>
        <p:txBody>
          <a:bodyPr wrap="square" rtlCol="0">
            <a:spAutoFit/>
          </a:bodyPr>
          <a:lstStyle/>
          <a:p>
            <a:r>
              <a:rPr lang="en-US" dirty="0"/>
              <a:t>Partially-obscured word:</a:t>
            </a:r>
          </a:p>
          <a:p>
            <a:r>
              <a:rPr lang="en-US" dirty="0"/>
              <a:t>_ I _ R _ S _ _ _</a:t>
            </a:r>
          </a:p>
        </p:txBody>
      </p:sp>
      <p:cxnSp>
        <p:nvCxnSpPr>
          <p:cNvPr id="10" name="Straight Arrow Connector 9"/>
          <p:cNvCxnSpPr/>
          <p:nvPr/>
        </p:nvCxnSpPr>
        <p:spPr>
          <a:xfrm>
            <a:off x="3657600" y="2299584"/>
            <a:ext cx="1285592" cy="3349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657600" y="2945811"/>
            <a:ext cx="1213164" cy="268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067578" y="2392703"/>
            <a:ext cx="1213164" cy="268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97933" y="3070384"/>
            <a:ext cx="1285592" cy="1674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43192" y="3414937"/>
            <a:ext cx="2218099" cy="369332"/>
          </a:xfrm>
          <a:prstGeom prst="rect">
            <a:avLst/>
          </a:prstGeom>
          <a:noFill/>
        </p:spPr>
        <p:txBody>
          <a:bodyPr wrap="square" rtlCol="0">
            <a:spAutoFit/>
          </a:bodyPr>
          <a:lstStyle/>
          <a:p>
            <a:r>
              <a:rPr lang="en-US" dirty="0"/>
              <a:t>I guess the letter “U”</a:t>
            </a:r>
          </a:p>
        </p:txBody>
      </p:sp>
      <p:pic>
        <p:nvPicPr>
          <p:cNvPr id="17" name="Picture 16"/>
          <p:cNvPicPr>
            <a:picLocks noChangeAspect="1"/>
          </p:cNvPicPr>
          <p:nvPr/>
        </p:nvPicPr>
        <p:blipFill>
          <a:blip r:embed="rId4"/>
          <a:stretch>
            <a:fillRect/>
          </a:stretch>
        </p:blipFill>
        <p:spPr>
          <a:xfrm>
            <a:off x="944578" y="4193911"/>
            <a:ext cx="1881904" cy="1758500"/>
          </a:xfrm>
          <a:prstGeom prst="rect">
            <a:avLst/>
          </a:prstGeom>
        </p:spPr>
      </p:pic>
      <p:pic>
        <p:nvPicPr>
          <p:cNvPr id="19" name="Picture 18"/>
          <p:cNvPicPr>
            <a:picLocks noChangeAspect="1"/>
          </p:cNvPicPr>
          <p:nvPr/>
        </p:nvPicPr>
        <p:blipFill>
          <a:blip r:embed="rId5"/>
          <a:stretch>
            <a:fillRect/>
          </a:stretch>
        </p:blipFill>
        <p:spPr>
          <a:xfrm>
            <a:off x="8690087" y="4193911"/>
            <a:ext cx="1878819" cy="1746160"/>
          </a:xfrm>
          <a:prstGeom prst="rect">
            <a:avLst/>
          </a:prstGeom>
        </p:spPr>
      </p:pic>
      <p:cxnSp>
        <p:nvCxnSpPr>
          <p:cNvPr id="21" name="Straight Arrow Connector 20"/>
          <p:cNvCxnSpPr/>
          <p:nvPr/>
        </p:nvCxnSpPr>
        <p:spPr>
          <a:xfrm>
            <a:off x="7067578" y="3351926"/>
            <a:ext cx="1213164" cy="8646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841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NN that plays “Hangman”</a:t>
            </a:r>
          </a:p>
        </p:txBody>
      </p:sp>
      <p:pic>
        <p:nvPicPr>
          <p:cNvPr id="1028" name="Picture 4" descr="https://multicorewareinc.com/wp-content/uploads/cntk-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t="19240" b="23510"/>
          <a:stretch/>
        </p:blipFill>
        <p:spPr bwMode="auto">
          <a:xfrm>
            <a:off x="5115224" y="2417279"/>
            <a:ext cx="1707894" cy="9777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44578" y="2951688"/>
            <a:ext cx="2495739" cy="646331"/>
          </a:xfrm>
          <a:prstGeom prst="rect">
            <a:avLst/>
          </a:prstGeom>
          <a:noFill/>
        </p:spPr>
        <p:txBody>
          <a:bodyPr wrap="square" rtlCol="0">
            <a:spAutoFit/>
          </a:bodyPr>
          <a:lstStyle/>
          <a:p>
            <a:r>
              <a:rPr lang="en-US" dirty="0"/>
              <a:t>Letters already guessed:</a:t>
            </a:r>
          </a:p>
          <a:p>
            <a:r>
              <a:rPr lang="en-US" dirty="0"/>
              <a:t>A, E, I, L, R, S</a:t>
            </a:r>
          </a:p>
        </p:txBody>
      </p:sp>
      <p:sp>
        <p:nvSpPr>
          <p:cNvPr id="7" name="TextBox 6"/>
          <p:cNvSpPr txBox="1"/>
          <p:nvPr/>
        </p:nvSpPr>
        <p:spPr>
          <a:xfrm>
            <a:off x="944579" y="1886336"/>
            <a:ext cx="2495739" cy="646331"/>
          </a:xfrm>
          <a:prstGeom prst="rect">
            <a:avLst/>
          </a:prstGeom>
          <a:noFill/>
        </p:spPr>
        <p:txBody>
          <a:bodyPr wrap="square" rtlCol="0">
            <a:spAutoFit/>
          </a:bodyPr>
          <a:lstStyle/>
          <a:p>
            <a:r>
              <a:rPr lang="en-US" dirty="0"/>
              <a:t>Partially-obscured word:</a:t>
            </a:r>
          </a:p>
          <a:p>
            <a:r>
              <a:rPr lang="en-US" dirty="0"/>
              <a:t>_ I _ R _ S _ _ _</a:t>
            </a:r>
          </a:p>
        </p:txBody>
      </p:sp>
      <p:sp>
        <p:nvSpPr>
          <p:cNvPr id="8" name="TextBox 7"/>
          <p:cNvSpPr txBox="1"/>
          <p:nvPr/>
        </p:nvSpPr>
        <p:spPr>
          <a:xfrm>
            <a:off x="8498024" y="2945811"/>
            <a:ext cx="2495739" cy="646331"/>
          </a:xfrm>
          <a:prstGeom prst="rect">
            <a:avLst/>
          </a:prstGeom>
          <a:noFill/>
        </p:spPr>
        <p:txBody>
          <a:bodyPr wrap="square" rtlCol="0">
            <a:spAutoFit/>
          </a:bodyPr>
          <a:lstStyle/>
          <a:p>
            <a:r>
              <a:rPr lang="en-US" dirty="0"/>
              <a:t>Letters already guessed:</a:t>
            </a:r>
          </a:p>
          <a:p>
            <a:r>
              <a:rPr lang="en-US" dirty="0"/>
              <a:t>A, E, I, L, R, S, U</a:t>
            </a:r>
          </a:p>
        </p:txBody>
      </p:sp>
      <p:sp>
        <p:nvSpPr>
          <p:cNvPr id="9" name="TextBox 8"/>
          <p:cNvSpPr txBox="1"/>
          <p:nvPr/>
        </p:nvSpPr>
        <p:spPr>
          <a:xfrm>
            <a:off x="8498025" y="1880459"/>
            <a:ext cx="2495739" cy="646331"/>
          </a:xfrm>
          <a:prstGeom prst="rect">
            <a:avLst/>
          </a:prstGeom>
          <a:noFill/>
        </p:spPr>
        <p:txBody>
          <a:bodyPr wrap="square" rtlCol="0">
            <a:spAutoFit/>
          </a:bodyPr>
          <a:lstStyle/>
          <a:p>
            <a:r>
              <a:rPr lang="en-US" dirty="0"/>
              <a:t>Partially-obscured word:</a:t>
            </a:r>
          </a:p>
          <a:p>
            <a:r>
              <a:rPr lang="en-US" dirty="0"/>
              <a:t>_ I _ R _ S _ _ _</a:t>
            </a:r>
          </a:p>
        </p:txBody>
      </p:sp>
      <p:cxnSp>
        <p:nvCxnSpPr>
          <p:cNvPr id="10" name="Straight Arrow Connector 9"/>
          <p:cNvCxnSpPr/>
          <p:nvPr/>
        </p:nvCxnSpPr>
        <p:spPr>
          <a:xfrm>
            <a:off x="3657600" y="2299584"/>
            <a:ext cx="1285592" cy="3349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657600" y="2945811"/>
            <a:ext cx="1213164" cy="268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067578" y="2392703"/>
            <a:ext cx="1213164" cy="268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97933" y="3070384"/>
            <a:ext cx="1285592" cy="1674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43192" y="3414937"/>
            <a:ext cx="2218099" cy="646331"/>
          </a:xfrm>
          <a:prstGeom prst="rect">
            <a:avLst/>
          </a:prstGeom>
          <a:noFill/>
        </p:spPr>
        <p:txBody>
          <a:bodyPr wrap="square" rtlCol="0">
            <a:spAutoFit/>
          </a:bodyPr>
          <a:lstStyle/>
          <a:p>
            <a:r>
              <a:rPr lang="en-US" dirty="0"/>
              <a:t>Hmm, that was really not a good guess!</a:t>
            </a:r>
          </a:p>
        </p:txBody>
      </p:sp>
      <p:pic>
        <p:nvPicPr>
          <p:cNvPr id="17" name="Picture 16"/>
          <p:cNvPicPr>
            <a:picLocks noChangeAspect="1"/>
          </p:cNvPicPr>
          <p:nvPr/>
        </p:nvPicPr>
        <p:blipFill>
          <a:blip r:embed="rId4"/>
          <a:stretch>
            <a:fillRect/>
          </a:stretch>
        </p:blipFill>
        <p:spPr>
          <a:xfrm>
            <a:off x="944578" y="4193911"/>
            <a:ext cx="1881904" cy="1758500"/>
          </a:xfrm>
          <a:prstGeom prst="rect">
            <a:avLst/>
          </a:prstGeom>
        </p:spPr>
      </p:pic>
      <p:pic>
        <p:nvPicPr>
          <p:cNvPr id="19" name="Picture 18"/>
          <p:cNvPicPr>
            <a:picLocks noChangeAspect="1"/>
          </p:cNvPicPr>
          <p:nvPr/>
        </p:nvPicPr>
        <p:blipFill>
          <a:blip r:embed="rId5"/>
          <a:stretch>
            <a:fillRect/>
          </a:stretch>
        </p:blipFill>
        <p:spPr>
          <a:xfrm>
            <a:off x="8690087" y="4193911"/>
            <a:ext cx="1878819" cy="1746160"/>
          </a:xfrm>
          <a:prstGeom prst="rect">
            <a:avLst/>
          </a:prstGeom>
        </p:spPr>
      </p:pic>
      <p:cxnSp>
        <p:nvCxnSpPr>
          <p:cNvPr id="21" name="Straight Arrow Connector 20"/>
          <p:cNvCxnSpPr/>
          <p:nvPr/>
        </p:nvCxnSpPr>
        <p:spPr>
          <a:xfrm>
            <a:off x="7067578" y="3351926"/>
            <a:ext cx="1213164" cy="8646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793402" y="4617569"/>
            <a:ext cx="4200808" cy="1200329"/>
          </a:xfrm>
          <a:prstGeom prst="rect">
            <a:avLst/>
          </a:prstGeom>
          <a:noFill/>
        </p:spPr>
        <p:txBody>
          <a:bodyPr wrap="square" rtlCol="0">
            <a:spAutoFit/>
          </a:bodyPr>
          <a:lstStyle/>
          <a:p>
            <a:pPr algn="ctr"/>
            <a:r>
              <a:rPr lang="en-US" sz="2400" dirty="0"/>
              <a:t>“Reinforcement learning” trains a NN iteratively using feedback on past actions</a:t>
            </a:r>
          </a:p>
        </p:txBody>
      </p:sp>
    </p:spTree>
    <p:extLst>
      <p:ext uri="{BB962C8B-B14F-4D97-AF65-F5344CB8AC3E}">
        <p14:creationId xmlns:p14="http://schemas.microsoft.com/office/powerpoint/2010/main" val="184824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How to build “Hangman”</a:t>
            </a:r>
          </a:p>
        </p:txBody>
      </p:sp>
      <p:sp>
        <p:nvSpPr>
          <p:cNvPr id="3" name="Content Placeholder 2"/>
          <p:cNvSpPr>
            <a:spLocks noGrp="1"/>
          </p:cNvSpPr>
          <p:nvPr>
            <p:ph idx="1"/>
          </p:nvPr>
        </p:nvSpPr>
        <p:spPr/>
        <p:txBody>
          <a:bodyPr/>
          <a:lstStyle/>
          <a:p>
            <a:r>
              <a:rPr lang="en-US" sz="3600" dirty="0"/>
              <a:t>Define the neural network model</a:t>
            </a:r>
          </a:p>
          <a:p>
            <a:r>
              <a:rPr lang="en-US" sz="3600" dirty="0"/>
              <a:t>Write a wrapper around the model to:</a:t>
            </a:r>
          </a:p>
          <a:p>
            <a:pPr lvl="1"/>
            <a:r>
              <a:rPr lang="en-US" sz="3600" dirty="0"/>
              <a:t>Update the “environment” after each guess</a:t>
            </a:r>
          </a:p>
          <a:p>
            <a:pPr lvl="1"/>
            <a:r>
              <a:rPr lang="en-US" sz="3600" dirty="0"/>
              <a:t>Provide feedback to the model for further training</a:t>
            </a:r>
          </a:p>
          <a:p>
            <a:r>
              <a:rPr lang="en-US" sz="3600" dirty="0"/>
              <a:t>Deploy the trained model in a Web App</a:t>
            </a:r>
          </a:p>
          <a:p>
            <a:endParaRPr lang="en-US" dirty="0"/>
          </a:p>
          <a:p>
            <a:endParaRPr lang="en-US" dirty="0"/>
          </a:p>
        </p:txBody>
      </p:sp>
    </p:spTree>
    <p:extLst>
      <p:ext uri="{BB962C8B-B14F-4D97-AF65-F5344CB8AC3E}">
        <p14:creationId xmlns:p14="http://schemas.microsoft.com/office/powerpoint/2010/main" val="266631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Define the neural network model</a:t>
            </a:r>
          </a:p>
        </p:txBody>
      </p:sp>
      <p:sp>
        <p:nvSpPr>
          <p:cNvPr id="3" name="Content Placeholder 2"/>
          <p:cNvSpPr>
            <a:spLocks noGrp="1"/>
          </p:cNvSpPr>
          <p:nvPr>
            <p:ph idx="1"/>
          </p:nvPr>
        </p:nvSpPr>
        <p:spPr/>
        <p:txBody>
          <a:bodyPr>
            <a:normAutofit/>
          </a:bodyPr>
          <a:lstStyle/>
          <a:p>
            <a:pPr marL="0" indent="0">
              <a:buNone/>
            </a:pPr>
            <a:r>
              <a:rPr lang="en-US" dirty="0"/>
              <a:t>Long Short Term Memory (LSTM) architecture:</a:t>
            </a:r>
          </a:p>
          <a:p>
            <a:r>
              <a:rPr lang="en-US" dirty="0"/>
              <a:t>Often used to convert variable-length sequences into a fixed-size output</a:t>
            </a:r>
          </a:p>
          <a:p>
            <a:pPr lvl="1"/>
            <a:r>
              <a:rPr lang="en-US" dirty="0"/>
              <a:t>Useful here because the hidden word’s length will vary</a:t>
            </a:r>
          </a:p>
          <a:p>
            <a:r>
              <a:rPr lang="en-US" dirty="0"/>
              <a:t>Often used with sequential input where order is relevant</a:t>
            </a:r>
          </a:p>
          <a:p>
            <a:pPr lvl="1"/>
            <a:r>
              <a:rPr lang="en-US" dirty="0"/>
              <a:t>Useful here because the order of blanks and letters in the word conveys important information</a:t>
            </a:r>
          </a:p>
        </p:txBody>
      </p:sp>
    </p:spTree>
    <p:extLst>
      <p:ext uri="{BB962C8B-B14F-4D97-AF65-F5344CB8AC3E}">
        <p14:creationId xmlns:p14="http://schemas.microsoft.com/office/powerpoint/2010/main" val="1923176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Define the neural network model</a:t>
            </a:r>
          </a:p>
        </p:txBody>
      </p:sp>
      <p:sp>
        <p:nvSpPr>
          <p:cNvPr id="5" name="TextBox 4"/>
          <p:cNvSpPr txBox="1"/>
          <p:nvPr/>
        </p:nvSpPr>
        <p:spPr>
          <a:xfrm>
            <a:off x="482851" y="4608473"/>
            <a:ext cx="2495739" cy="646331"/>
          </a:xfrm>
          <a:prstGeom prst="rect">
            <a:avLst/>
          </a:prstGeom>
          <a:noFill/>
        </p:spPr>
        <p:txBody>
          <a:bodyPr wrap="square" rtlCol="0">
            <a:spAutoFit/>
          </a:bodyPr>
          <a:lstStyle/>
          <a:p>
            <a:pPr algn="ctr"/>
            <a:r>
              <a:rPr lang="en-US" dirty="0"/>
              <a:t>Letters already guessed:</a:t>
            </a:r>
          </a:p>
          <a:p>
            <a:pPr algn="ctr"/>
            <a:r>
              <a:rPr lang="en-US" dirty="0"/>
              <a:t>A, E, I, L, R, S</a:t>
            </a:r>
          </a:p>
        </p:txBody>
      </p:sp>
      <p:sp>
        <p:nvSpPr>
          <p:cNvPr id="6" name="TextBox 5"/>
          <p:cNvSpPr txBox="1"/>
          <p:nvPr/>
        </p:nvSpPr>
        <p:spPr>
          <a:xfrm>
            <a:off x="482851" y="2016613"/>
            <a:ext cx="2495739" cy="646331"/>
          </a:xfrm>
          <a:prstGeom prst="rect">
            <a:avLst/>
          </a:prstGeom>
          <a:noFill/>
        </p:spPr>
        <p:txBody>
          <a:bodyPr wrap="square" rtlCol="0">
            <a:spAutoFit/>
          </a:bodyPr>
          <a:lstStyle/>
          <a:p>
            <a:pPr algn="ctr"/>
            <a:r>
              <a:rPr lang="en-US" dirty="0"/>
              <a:t>Partially-obscured word:</a:t>
            </a:r>
          </a:p>
          <a:p>
            <a:pPr algn="ctr"/>
            <a:r>
              <a:rPr lang="en-US" dirty="0"/>
              <a:t>_ I _ R _ S _ _ _</a:t>
            </a:r>
          </a:p>
        </p:txBody>
      </p:sp>
      <p:sp>
        <p:nvSpPr>
          <p:cNvPr id="7" name="TextBox 6"/>
          <p:cNvSpPr txBox="1"/>
          <p:nvPr/>
        </p:nvSpPr>
        <p:spPr>
          <a:xfrm>
            <a:off x="3438807" y="2016612"/>
            <a:ext cx="3446353" cy="2308324"/>
          </a:xfrm>
          <a:prstGeom prst="rect">
            <a:avLst/>
          </a:prstGeom>
          <a:noFill/>
        </p:spPr>
        <p:txBody>
          <a:bodyPr wrap="square" rtlCol="0">
            <a:spAutoFit/>
          </a:bodyPr>
          <a:lstStyle/>
          <a:p>
            <a:pPr algn="ctr"/>
            <a:r>
              <a:rPr lang="en-US" dirty="0"/>
              <a:t>Represent as length-nine sequence of one-hot 1x27 vectors:</a:t>
            </a:r>
          </a:p>
          <a:p>
            <a:pPr algn="ctr"/>
            <a:endParaRPr lang="en-US" dirty="0"/>
          </a:p>
          <a:p>
            <a:pPr algn="ctr"/>
            <a:r>
              <a:rPr lang="en-US" dirty="0"/>
              <a:t>(0, 26): 1</a:t>
            </a:r>
          </a:p>
          <a:p>
            <a:pPr algn="ctr"/>
            <a:r>
              <a:rPr lang="en-US" dirty="0"/>
              <a:t>(1, 8): 1</a:t>
            </a:r>
          </a:p>
          <a:p>
            <a:pPr algn="ctr"/>
            <a:r>
              <a:rPr lang="en-US" dirty="0"/>
              <a:t>(2, 26): 1</a:t>
            </a:r>
          </a:p>
          <a:p>
            <a:pPr algn="ctr"/>
            <a:r>
              <a:rPr lang="en-US" dirty="0"/>
              <a:t>(3, 17): 1</a:t>
            </a:r>
          </a:p>
          <a:p>
            <a:pPr algn="ctr"/>
            <a:r>
              <a:rPr lang="en-US" dirty="0"/>
              <a:t>etc.</a:t>
            </a:r>
          </a:p>
        </p:txBody>
      </p:sp>
      <p:sp>
        <p:nvSpPr>
          <p:cNvPr id="8" name="TextBox 7"/>
          <p:cNvSpPr txBox="1"/>
          <p:nvPr/>
        </p:nvSpPr>
        <p:spPr>
          <a:xfrm>
            <a:off x="7345378" y="2016612"/>
            <a:ext cx="3446353" cy="1477328"/>
          </a:xfrm>
          <a:prstGeom prst="rect">
            <a:avLst/>
          </a:prstGeom>
          <a:noFill/>
        </p:spPr>
        <p:txBody>
          <a:bodyPr wrap="square" rtlCol="0">
            <a:spAutoFit/>
          </a:bodyPr>
          <a:lstStyle/>
          <a:p>
            <a:pPr algn="ctr"/>
            <a:r>
              <a:rPr lang="en-US" dirty="0"/>
              <a:t>Feed into LSTM and retain the LSTM’s final output vector</a:t>
            </a:r>
          </a:p>
          <a:p>
            <a:pPr algn="ctr"/>
            <a:endParaRPr lang="en-US" dirty="0"/>
          </a:p>
          <a:p>
            <a:pPr algn="ctr"/>
            <a:r>
              <a:rPr lang="en-US" dirty="0"/>
              <a:t>[0, 0.57, 0.21, 0, 1.2, …]</a:t>
            </a:r>
          </a:p>
          <a:p>
            <a:pPr algn="ctr"/>
            <a:endParaRPr lang="en-US" dirty="0"/>
          </a:p>
        </p:txBody>
      </p:sp>
      <p:sp>
        <p:nvSpPr>
          <p:cNvPr id="9" name="TextBox 8"/>
          <p:cNvSpPr txBox="1"/>
          <p:nvPr/>
        </p:nvSpPr>
        <p:spPr>
          <a:xfrm>
            <a:off x="3438806" y="4608472"/>
            <a:ext cx="3446353" cy="923330"/>
          </a:xfrm>
          <a:prstGeom prst="rect">
            <a:avLst/>
          </a:prstGeom>
          <a:noFill/>
        </p:spPr>
        <p:txBody>
          <a:bodyPr wrap="square" rtlCol="0">
            <a:spAutoFit/>
          </a:bodyPr>
          <a:lstStyle/>
          <a:p>
            <a:pPr algn="ctr"/>
            <a:r>
              <a:rPr lang="en-US" dirty="0"/>
              <a:t>Represent as binary 1x26 vector:</a:t>
            </a:r>
          </a:p>
          <a:p>
            <a:pPr algn="ctr"/>
            <a:endParaRPr lang="en-US" dirty="0"/>
          </a:p>
          <a:p>
            <a:pPr algn="ctr"/>
            <a:r>
              <a:rPr lang="en-US" dirty="0"/>
              <a:t>[1, 0, 0, 0, 1, 0, …]</a:t>
            </a:r>
          </a:p>
        </p:txBody>
      </p:sp>
      <p:sp>
        <p:nvSpPr>
          <p:cNvPr id="10" name="TextBox 9"/>
          <p:cNvSpPr txBox="1"/>
          <p:nvPr/>
        </p:nvSpPr>
        <p:spPr>
          <a:xfrm>
            <a:off x="7518148" y="4608472"/>
            <a:ext cx="3446353" cy="1200329"/>
          </a:xfrm>
          <a:prstGeom prst="rect">
            <a:avLst/>
          </a:prstGeom>
          <a:noFill/>
        </p:spPr>
        <p:txBody>
          <a:bodyPr wrap="square" rtlCol="0">
            <a:spAutoFit/>
          </a:bodyPr>
          <a:lstStyle/>
          <a:p>
            <a:pPr algn="ctr"/>
            <a:r>
              <a:rPr lang="en-US" dirty="0"/>
              <a:t>Concatenate these inputs together to make a single input for a dense neural network (with 26 nodes in its final layer)</a:t>
            </a:r>
          </a:p>
        </p:txBody>
      </p:sp>
      <p:cxnSp>
        <p:nvCxnSpPr>
          <p:cNvPr id="15" name="Straight Arrow Connector 14"/>
          <p:cNvCxnSpPr/>
          <p:nvPr/>
        </p:nvCxnSpPr>
        <p:spPr>
          <a:xfrm>
            <a:off x="2960860" y="4796832"/>
            <a:ext cx="4779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978590" y="2215085"/>
            <a:ext cx="4779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970036" y="2215085"/>
            <a:ext cx="4779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867432" y="4796832"/>
            <a:ext cx="4779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9131928" y="3493940"/>
            <a:ext cx="0" cy="9060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18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Define the neural network model</a:t>
            </a:r>
          </a:p>
        </p:txBody>
      </p:sp>
      <p:pic>
        <p:nvPicPr>
          <p:cNvPr id="11" name="Picture 10"/>
          <p:cNvPicPr>
            <a:picLocks noChangeAspect="1"/>
          </p:cNvPicPr>
          <p:nvPr/>
        </p:nvPicPr>
        <p:blipFill>
          <a:blip r:embed="rId3"/>
          <a:stretch>
            <a:fillRect/>
          </a:stretch>
        </p:blipFill>
        <p:spPr>
          <a:xfrm>
            <a:off x="195262" y="1947155"/>
            <a:ext cx="11801475" cy="3905250"/>
          </a:xfrm>
          <a:prstGeom prst="rect">
            <a:avLst/>
          </a:prstGeom>
        </p:spPr>
      </p:pic>
    </p:spTree>
    <p:extLst>
      <p:ext uri="{BB962C8B-B14F-4D97-AF65-F5344CB8AC3E}">
        <p14:creationId xmlns:p14="http://schemas.microsoft.com/office/powerpoint/2010/main" val="301601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Write a wrapper around the model to orchestrate reinforcement learning</a:t>
            </a:r>
          </a:p>
        </p:txBody>
      </p:sp>
      <p:sp>
        <p:nvSpPr>
          <p:cNvPr id="3" name="Content Placeholder 2"/>
          <p:cNvSpPr>
            <a:spLocks noGrp="1"/>
          </p:cNvSpPr>
          <p:nvPr>
            <p:ph idx="1"/>
          </p:nvPr>
        </p:nvSpPr>
        <p:spPr/>
        <p:txBody>
          <a:bodyPr/>
          <a:lstStyle/>
          <a:p>
            <a:pPr marL="0" indent="0">
              <a:buNone/>
            </a:pPr>
            <a:r>
              <a:rPr lang="en-US" dirty="0"/>
              <a:t>Highly application-specific, in this case:</a:t>
            </a:r>
          </a:p>
          <a:p>
            <a:r>
              <a:rPr lang="en-US" dirty="0"/>
              <a:t>Coordinates gameplay by choosing and remembering a hidden word</a:t>
            </a:r>
          </a:p>
          <a:p>
            <a:r>
              <a:rPr lang="en-US" dirty="0"/>
              <a:t>Keeps track of the letters guessed so far, current word appearance, and number of lives used</a:t>
            </a:r>
          </a:p>
          <a:p>
            <a:r>
              <a:rPr lang="en-US" dirty="0"/>
              <a:t>Properly formats input to be fed into the model</a:t>
            </a:r>
          </a:p>
          <a:p>
            <a:r>
              <a:rPr lang="en-US" dirty="0"/>
              <a:t>Stores each guess and feedback on its quality</a:t>
            </a:r>
          </a:p>
          <a:p>
            <a:r>
              <a:rPr lang="en-US" dirty="0"/>
              <a:t>After each game, retrains the model using the feedback from all rounds of that game</a:t>
            </a:r>
          </a:p>
        </p:txBody>
      </p:sp>
    </p:spTree>
    <p:extLst>
      <p:ext uri="{BB962C8B-B14F-4D97-AF65-F5344CB8AC3E}">
        <p14:creationId xmlns:p14="http://schemas.microsoft.com/office/powerpoint/2010/main" val="172864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Stereotypical use case for image classification</a:t>
            </a:r>
          </a:p>
        </p:txBody>
      </p:sp>
      <p:pic>
        <p:nvPicPr>
          <p:cNvPr id="4" name="Picture 3"/>
          <p:cNvPicPr>
            <a:picLocks noChangeAspect="1"/>
          </p:cNvPicPr>
          <p:nvPr/>
        </p:nvPicPr>
        <p:blipFill>
          <a:blip r:embed="rId3"/>
          <a:stretch>
            <a:fillRect/>
          </a:stretch>
        </p:blipFill>
        <p:spPr>
          <a:xfrm>
            <a:off x="573544" y="1951688"/>
            <a:ext cx="5212330" cy="3848178"/>
          </a:xfrm>
          <a:prstGeom prst="rect">
            <a:avLst/>
          </a:prstGeom>
        </p:spPr>
      </p:pic>
      <p:pic>
        <p:nvPicPr>
          <p:cNvPr id="5" name="Picture 4"/>
          <p:cNvPicPr>
            <a:picLocks noChangeAspect="1"/>
          </p:cNvPicPr>
          <p:nvPr/>
        </p:nvPicPr>
        <p:blipFill>
          <a:blip r:embed="rId4"/>
          <a:stretch>
            <a:fillRect/>
          </a:stretch>
        </p:blipFill>
        <p:spPr>
          <a:xfrm>
            <a:off x="6347536" y="1690688"/>
            <a:ext cx="5212330" cy="4275201"/>
          </a:xfrm>
          <a:prstGeom prst="rect">
            <a:avLst/>
          </a:prstGeom>
        </p:spPr>
      </p:pic>
      <p:pic>
        <p:nvPicPr>
          <p:cNvPr id="6" name="Picture 5"/>
          <p:cNvPicPr>
            <a:picLocks noChangeAspect="1"/>
          </p:cNvPicPr>
          <p:nvPr/>
        </p:nvPicPr>
        <p:blipFill>
          <a:blip r:embed="rId5"/>
          <a:stretch>
            <a:fillRect/>
          </a:stretch>
        </p:blipFill>
        <p:spPr>
          <a:xfrm>
            <a:off x="6341834" y="1690688"/>
            <a:ext cx="5210659" cy="4275201"/>
          </a:xfrm>
          <a:prstGeom prst="rect">
            <a:avLst/>
          </a:prstGeom>
        </p:spPr>
      </p:pic>
    </p:spTree>
    <p:extLst>
      <p:ext uri="{BB962C8B-B14F-4D97-AF65-F5344CB8AC3E}">
        <p14:creationId xmlns:p14="http://schemas.microsoft.com/office/powerpoint/2010/main" val="246547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Deploy the trained model in a Web App</a:t>
            </a:r>
          </a:p>
        </p:txBody>
      </p:sp>
      <p:sp>
        <p:nvSpPr>
          <p:cNvPr id="10" name="TextBox 9"/>
          <p:cNvSpPr txBox="1"/>
          <p:nvPr/>
        </p:nvSpPr>
        <p:spPr>
          <a:xfrm>
            <a:off x="3192425" y="1459855"/>
            <a:ext cx="5807149" cy="461665"/>
          </a:xfrm>
          <a:prstGeom prst="rect">
            <a:avLst/>
          </a:prstGeom>
          <a:noFill/>
        </p:spPr>
        <p:txBody>
          <a:bodyPr wrap="square" rtlCol="0">
            <a:spAutoFit/>
          </a:bodyPr>
          <a:lstStyle/>
          <a:p>
            <a:pPr algn="ctr"/>
            <a:r>
              <a:rPr lang="en-US" sz="2400" dirty="0"/>
              <a:t>Create a Web App running 64-bit Python 3.5</a:t>
            </a:r>
          </a:p>
        </p:txBody>
      </p:sp>
      <p:pic>
        <p:nvPicPr>
          <p:cNvPr id="2" name="Picture 1"/>
          <p:cNvPicPr>
            <a:picLocks noChangeAspect="1"/>
          </p:cNvPicPr>
          <p:nvPr/>
        </p:nvPicPr>
        <p:blipFill>
          <a:blip r:embed="rId3"/>
          <a:stretch>
            <a:fillRect/>
          </a:stretch>
        </p:blipFill>
        <p:spPr>
          <a:xfrm>
            <a:off x="2704296" y="2125787"/>
            <a:ext cx="7227924" cy="1615935"/>
          </a:xfrm>
          <a:prstGeom prst="rect">
            <a:avLst/>
          </a:prstGeom>
        </p:spPr>
      </p:pic>
      <p:pic>
        <p:nvPicPr>
          <p:cNvPr id="3" name="Picture 2"/>
          <p:cNvPicPr>
            <a:picLocks noChangeAspect="1"/>
          </p:cNvPicPr>
          <p:nvPr/>
        </p:nvPicPr>
        <p:blipFill>
          <a:blip r:embed="rId4"/>
          <a:stretch>
            <a:fillRect/>
          </a:stretch>
        </p:blipFill>
        <p:spPr>
          <a:xfrm>
            <a:off x="3956270" y="3823569"/>
            <a:ext cx="4508720" cy="1888788"/>
          </a:xfrm>
          <a:prstGeom prst="rect">
            <a:avLst/>
          </a:prstGeom>
        </p:spPr>
      </p:pic>
      <p:pic>
        <p:nvPicPr>
          <p:cNvPr id="4" name="Picture 3"/>
          <p:cNvPicPr>
            <a:picLocks noChangeAspect="1"/>
          </p:cNvPicPr>
          <p:nvPr/>
        </p:nvPicPr>
        <p:blipFill>
          <a:blip r:embed="rId5"/>
          <a:stretch>
            <a:fillRect/>
          </a:stretch>
        </p:blipFill>
        <p:spPr>
          <a:xfrm>
            <a:off x="2735113" y="5794204"/>
            <a:ext cx="6951034" cy="963582"/>
          </a:xfrm>
          <a:prstGeom prst="rect">
            <a:avLst/>
          </a:prstGeom>
        </p:spPr>
      </p:pic>
    </p:spTree>
    <p:extLst>
      <p:ext uri="{BB962C8B-B14F-4D97-AF65-F5344CB8AC3E}">
        <p14:creationId xmlns:p14="http://schemas.microsoft.com/office/powerpoint/2010/main" val="362621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Deploy the trained model in a Web App</a:t>
            </a:r>
          </a:p>
        </p:txBody>
      </p:sp>
      <p:sp>
        <p:nvSpPr>
          <p:cNvPr id="10" name="TextBox 9"/>
          <p:cNvSpPr txBox="1"/>
          <p:nvPr/>
        </p:nvSpPr>
        <p:spPr>
          <a:xfrm>
            <a:off x="3192425" y="1459855"/>
            <a:ext cx="5807149" cy="461665"/>
          </a:xfrm>
          <a:prstGeom prst="rect">
            <a:avLst/>
          </a:prstGeom>
          <a:noFill/>
        </p:spPr>
        <p:txBody>
          <a:bodyPr wrap="square" rtlCol="0">
            <a:spAutoFit/>
          </a:bodyPr>
          <a:lstStyle/>
          <a:p>
            <a:pPr algn="ctr"/>
            <a:r>
              <a:rPr lang="en-US" sz="2400" dirty="0"/>
              <a:t>Write a Flask app to load and run your model</a:t>
            </a:r>
          </a:p>
        </p:txBody>
      </p:sp>
      <p:pic>
        <p:nvPicPr>
          <p:cNvPr id="4" name="Picture 3"/>
          <p:cNvPicPr>
            <a:picLocks noChangeAspect="1"/>
          </p:cNvPicPr>
          <p:nvPr/>
        </p:nvPicPr>
        <p:blipFill>
          <a:blip r:embed="rId3"/>
          <a:stretch>
            <a:fillRect/>
          </a:stretch>
        </p:blipFill>
        <p:spPr>
          <a:xfrm>
            <a:off x="770580" y="4955076"/>
            <a:ext cx="5629275" cy="1076325"/>
          </a:xfrm>
          <a:prstGeom prst="rect">
            <a:avLst/>
          </a:prstGeom>
        </p:spPr>
      </p:pic>
      <p:pic>
        <p:nvPicPr>
          <p:cNvPr id="5" name="Picture 4"/>
          <p:cNvPicPr>
            <a:picLocks noChangeAspect="1"/>
          </p:cNvPicPr>
          <p:nvPr/>
        </p:nvPicPr>
        <p:blipFill>
          <a:blip r:embed="rId4"/>
          <a:stretch>
            <a:fillRect/>
          </a:stretch>
        </p:blipFill>
        <p:spPr>
          <a:xfrm>
            <a:off x="771525" y="2136989"/>
            <a:ext cx="10648950" cy="2819400"/>
          </a:xfrm>
          <a:prstGeom prst="rect">
            <a:avLst/>
          </a:prstGeom>
        </p:spPr>
      </p:pic>
    </p:spTree>
    <p:extLst>
      <p:ext uri="{BB962C8B-B14F-4D97-AF65-F5344CB8AC3E}">
        <p14:creationId xmlns:p14="http://schemas.microsoft.com/office/powerpoint/2010/main" val="111127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Deploy the trained model in a Web App</a:t>
            </a:r>
          </a:p>
        </p:txBody>
      </p:sp>
      <p:sp>
        <p:nvSpPr>
          <p:cNvPr id="10" name="TextBox 9"/>
          <p:cNvSpPr txBox="1"/>
          <p:nvPr/>
        </p:nvSpPr>
        <p:spPr>
          <a:xfrm>
            <a:off x="3192425" y="1459855"/>
            <a:ext cx="5807149" cy="461665"/>
          </a:xfrm>
          <a:prstGeom prst="rect">
            <a:avLst/>
          </a:prstGeom>
          <a:noFill/>
        </p:spPr>
        <p:txBody>
          <a:bodyPr wrap="square" rtlCol="0">
            <a:spAutoFit/>
          </a:bodyPr>
          <a:lstStyle/>
          <a:p>
            <a:pPr algn="ctr"/>
            <a:r>
              <a:rPr lang="en-US" sz="2400" dirty="0"/>
              <a:t>Write a Flask app to load and run your model</a:t>
            </a:r>
          </a:p>
        </p:txBody>
      </p:sp>
      <p:pic>
        <p:nvPicPr>
          <p:cNvPr id="3" name="Picture 2"/>
          <p:cNvPicPr>
            <a:picLocks noChangeAspect="1"/>
          </p:cNvPicPr>
          <p:nvPr/>
        </p:nvPicPr>
        <p:blipFill>
          <a:blip r:embed="rId3"/>
          <a:stretch>
            <a:fillRect/>
          </a:stretch>
        </p:blipFill>
        <p:spPr>
          <a:xfrm>
            <a:off x="609599" y="2284020"/>
            <a:ext cx="10972800" cy="3829050"/>
          </a:xfrm>
          <a:prstGeom prst="rect">
            <a:avLst/>
          </a:prstGeom>
        </p:spPr>
      </p:pic>
    </p:spTree>
    <p:extLst>
      <p:ext uri="{BB962C8B-B14F-4D97-AF65-F5344CB8AC3E}">
        <p14:creationId xmlns:p14="http://schemas.microsoft.com/office/powerpoint/2010/main" val="2831844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Deploy the trained model in a Web App</a:t>
            </a:r>
          </a:p>
        </p:txBody>
      </p:sp>
      <p:sp>
        <p:nvSpPr>
          <p:cNvPr id="10" name="TextBox 9"/>
          <p:cNvSpPr txBox="1"/>
          <p:nvPr/>
        </p:nvSpPr>
        <p:spPr>
          <a:xfrm>
            <a:off x="3192425" y="1459855"/>
            <a:ext cx="5807149" cy="461665"/>
          </a:xfrm>
          <a:prstGeom prst="rect">
            <a:avLst/>
          </a:prstGeom>
          <a:noFill/>
        </p:spPr>
        <p:txBody>
          <a:bodyPr wrap="square" rtlCol="0">
            <a:spAutoFit/>
          </a:bodyPr>
          <a:lstStyle/>
          <a:p>
            <a:pPr algn="ctr"/>
            <a:r>
              <a:rPr lang="en-US" sz="2400" dirty="0"/>
              <a:t>Write a Flask app to load and run your model</a:t>
            </a:r>
          </a:p>
        </p:txBody>
      </p:sp>
      <p:pic>
        <p:nvPicPr>
          <p:cNvPr id="3" name="Picture 2"/>
          <p:cNvPicPr>
            <a:picLocks noChangeAspect="1"/>
          </p:cNvPicPr>
          <p:nvPr/>
        </p:nvPicPr>
        <p:blipFill>
          <a:blip r:embed="rId3"/>
          <a:stretch>
            <a:fillRect/>
          </a:stretch>
        </p:blipFill>
        <p:spPr>
          <a:xfrm>
            <a:off x="2341399" y="2051827"/>
            <a:ext cx="7435966" cy="4806173"/>
          </a:xfrm>
          <a:prstGeom prst="rect">
            <a:avLst/>
          </a:prstGeom>
        </p:spPr>
      </p:pic>
    </p:spTree>
    <p:extLst>
      <p:ext uri="{BB962C8B-B14F-4D97-AF65-F5344CB8AC3E}">
        <p14:creationId xmlns:p14="http://schemas.microsoft.com/office/powerpoint/2010/main" val="2114242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How to embed your classifier</a:t>
            </a:r>
            <a:br>
              <a:rPr lang="en-US" dirty="0"/>
            </a:br>
            <a:r>
              <a:rPr lang="en-US" dirty="0"/>
              <a:t>in an Azure Web App</a:t>
            </a:r>
          </a:p>
        </p:txBody>
      </p:sp>
      <p:sp>
        <p:nvSpPr>
          <p:cNvPr id="10" name="TextBox 9"/>
          <p:cNvSpPr txBox="1"/>
          <p:nvPr/>
        </p:nvSpPr>
        <p:spPr>
          <a:xfrm>
            <a:off x="2670772" y="1690688"/>
            <a:ext cx="7251825" cy="461665"/>
          </a:xfrm>
          <a:prstGeom prst="rect">
            <a:avLst/>
          </a:prstGeom>
          <a:noFill/>
        </p:spPr>
        <p:txBody>
          <a:bodyPr wrap="square" rtlCol="0">
            <a:spAutoFit/>
          </a:bodyPr>
          <a:lstStyle/>
          <a:p>
            <a:pPr algn="ctr"/>
            <a:r>
              <a:rPr lang="en-US" sz="2400" dirty="0"/>
              <a:t>Upload files and install CNTK using local </a:t>
            </a:r>
            <a:r>
              <a:rPr lang="en-US" sz="2400" dirty="0" err="1"/>
              <a:t>Git</a:t>
            </a:r>
            <a:r>
              <a:rPr lang="en-US" sz="2400" dirty="0"/>
              <a:t> deployment </a:t>
            </a:r>
          </a:p>
        </p:txBody>
      </p:sp>
      <p:pic>
        <p:nvPicPr>
          <p:cNvPr id="3" name="Picture 2"/>
          <p:cNvPicPr>
            <a:picLocks noChangeAspect="1"/>
          </p:cNvPicPr>
          <p:nvPr/>
        </p:nvPicPr>
        <p:blipFill>
          <a:blip r:embed="rId3"/>
          <a:stretch>
            <a:fillRect/>
          </a:stretch>
        </p:blipFill>
        <p:spPr>
          <a:xfrm>
            <a:off x="960515" y="2536417"/>
            <a:ext cx="5662094" cy="1725519"/>
          </a:xfrm>
          <a:prstGeom prst="rect">
            <a:avLst/>
          </a:prstGeom>
        </p:spPr>
      </p:pic>
      <p:sp>
        <p:nvSpPr>
          <p:cNvPr id="4" name="TextBox 3"/>
          <p:cNvSpPr txBox="1"/>
          <p:nvPr/>
        </p:nvSpPr>
        <p:spPr>
          <a:xfrm>
            <a:off x="7043596" y="2455734"/>
            <a:ext cx="3748134" cy="2862322"/>
          </a:xfrm>
          <a:prstGeom prst="rect">
            <a:avLst/>
          </a:prstGeom>
          <a:noFill/>
        </p:spPr>
        <p:txBody>
          <a:bodyPr wrap="square" rtlCol="0">
            <a:spAutoFit/>
          </a:bodyPr>
          <a:lstStyle/>
          <a:p>
            <a:r>
              <a:rPr lang="en-US" dirty="0"/>
              <a:t>.deployment and deploy.cmd:</a:t>
            </a:r>
          </a:p>
          <a:p>
            <a:pPr marL="285750" indent="-285750">
              <a:buFont typeface="Arial" panose="020B0604020202020204" pitchFamily="34" charset="0"/>
              <a:buChar char="•"/>
            </a:pPr>
            <a:r>
              <a:rPr lang="en-US" dirty="0"/>
              <a:t>defaults available from the Web App’s Kudu Console</a:t>
            </a:r>
          </a:p>
          <a:p>
            <a:pPr marL="285750" indent="-285750">
              <a:buFont typeface="Arial" panose="020B0604020202020204" pitchFamily="34" charset="0"/>
              <a:buChar char="•"/>
            </a:pPr>
            <a:r>
              <a:rPr lang="en-US" dirty="0"/>
              <a:t>Modify deploy.cmd to install </a:t>
            </a:r>
            <a:r>
              <a:rPr lang="en-US" dirty="0" err="1"/>
              <a:t>numpy</a:t>
            </a:r>
            <a:r>
              <a:rPr lang="en-US" dirty="0"/>
              <a:t>, </a:t>
            </a:r>
            <a:r>
              <a:rPr lang="en-US" dirty="0" err="1"/>
              <a:t>scipy</a:t>
            </a:r>
            <a:r>
              <a:rPr lang="en-US" dirty="0"/>
              <a:t>, and </a:t>
            </a:r>
            <a:r>
              <a:rPr lang="en-US" dirty="0" err="1"/>
              <a:t>cntk</a:t>
            </a:r>
            <a:r>
              <a:rPr lang="en-US" dirty="0"/>
              <a:t> (with math libraries) from Python wheels</a:t>
            </a:r>
          </a:p>
          <a:p>
            <a:pPr marL="285750" indent="-285750">
              <a:buFont typeface="Arial" panose="020B0604020202020204" pitchFamily="34" charset="0"/>
              <a:buChar char="•"/>
            </a:pPr>
            <a:endParaRPr lang="en-US" dirty="0"/>
          </a:p>
          <a:p>
            <a:r>
              <a:rPr lang="en-US" dirty="0" err="1"/>
              <a:t>web.config</a:t>
            </a:r>
            <a:r>
              <a:rPr lang="en-US" dirty="0"/>
              <a:t>:</a:t>
            </a:r>
          </a:p>
          <a:p>
            <a:pPr marL="285750" indent="-285750">
              <a:buFont typeface="Arial" panose="020B0604020202020204" pitchFamily="34" charset="0"/>
              <a:buChar char="•"/>
            </a:pPr>
            <a:r>
              <a:rPr lang="en-US" dirty="0"/>
              <a:t>Defines environment variables and the Python/</a:t>
            </a:r>
            <a:r>
              <a:rPr lang="en-US" dirty="0" err="1"/>
              <a:t>FastCGI</a:t>
            </a:r>
            <a:r>
              <a:rPr lang="en-US" dirty="0"/>
              <a:t> paths</a:t>
            </a:r>
          </a:p>
        </p:txBody>
      </p:sp>
      <p:pic>
        <p:nvPicPr>
          <p:cNvPr id="5" name="Picture 4"/>
          <p:cNvPicPr>
            <a:picLocks noChangeAspect="1"/>
          </p:cNvPicPr>
          <p:nvPr/>
        </p:nvPicPr>
        <p:blipFill>
          <a:blip r:embed="rId4"/>
          <a:stretch>
            <a:fillRect/>
          </a:stretch>
        </p:blipFill>
        <p:spPr>
          <a:xfrm>
            <a:off x="927320" y="4935358"/>
            <a:ext cx="5695290" cy="1308048"/>
          </a:xfrm>
          <a:prstGeom prst="rect">
            <a:avLst/>
          </a:prstGeom>
        </p:spPr>
      </p:pic>
    </p:spTree>
    <p:extLst>
      <p:ext uri="{BB962C8B-B14F-4D97-AF65-F5344CB8AC3E}">
        <p14:creationId xmlns:p14="http://schemas.microsoft.com/office/powerpoint/2010/main" val="366956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How to embed your classifier</a:t>
            </a:r>
            <a:br>
              <a:rPr lang="en-US" dirty="0"/>
            </a:br>
            <a:r>
              <a:rPr lang="en-US" dirty="0"/>
              <a:t>in an Azure Web App</a:t>
            </a:r>
          </a:p>
        </p:txBody>
      </p:sp>
      <p:sp>
        <p:nvSpPr>
          <p:cNvPr id="10" name="TextBox 9"/>
          <p:cNvSpPr txBox="1"/>
          <p:nvPr/>
        </p:nvSpPr>
        <p:spPr>
          <a:xfrm>
            <a:off x="3192425" y="1853650"/>
            <a:ext cx="5807149" cy="830997"/>
          </a:xfrm>
          <a:prstGeom prst="rect">
            <a:avLst/>
          </a:prstGeom>
          <a:noFill/>
        </p:spPr>
        <p:txBody>
          <a:bodyPr wrap="square" rtlCol="0">
            <a:spAutoFit/>
          </a:bodyPr>
          <a:lstStyle/>
          <a:p>
            <a:pPr algn="ctr"/>
            <a:r>
              <a:rPr lang="en-US" sz="2400" dirty="0"/>
              <a:t>Demo:</a:t>
            </a:r>
          </a:p>
          <a:p>
            <a:pPr algn="ctr"/>
            <a:r>
              <a:rPr lang="en-US" sz="2400" dirty="0">
                <a:hlinkClick r:id="rId3"/>
              </a:rPr>
              <a:t>http://mewhangman.azurewebsites.net/</a:t>
            </a:r>
            <a:endParaRPr lang="en-US" sz="24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2482" y="3342464"/>
            <a:ext cx="2767033" cy="2581294"/>
          </a:xfrm>
          <a:prstGeom prst="rect">
            <a:avLst/>
          </a:prstGeom>
        </p:spPr>
      </p:pic>
    </p:spTree>
    <p:extLst>
      <p:ext uri="{BB962C8B-B14F-4D97-AF65-F5344CB8AC3E}">
        <p14:creationId xmlns:p14="http://schemas.microsoft.com/office/powerpoint/2010/main" val="579458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lnSpcReduction="10000"/>
          </a:bodyPr>
          <a:lstStyle/>
          <a:p>
            <a:pPr marL="0" indent="0">
              <a:buNone/>
            </a:pPr>
            <a:r>
              <a:rPr lang="en-US" dirty="0"/>
              <a:t>CNTK in general</a:t>
            </a:r>
          </a:p>
          <a:p>
            <a:r>
              <a:rPr lang="en-US" dirty="0">
                <a:hlinkClick r:id="rId3"/>
              </a:rPr>
              <a:t>Releases</a:t>
            </a:r>
            <a:r>
              <a:rPr lang="en-US" dirty="0"/>
              <a:t> (see also </a:t>
            </a:r>
            <a:r>
              <a:rPr lang="en-US" dirty="0">
                <a:hlinkClick r:id="rId4"/>
              </a:rPr>
              <a:t>script install instructions </a:t>
            </a:r>
            <a:r>
              <a:rPr lang="en-US" dirty="0"/>
              <a:t>incl. </a:t>
            </a:r>
            <a:r>
              <a:rPr lang="en-US" dirty="0">
                <a:hlinkClick r:id="rId5"/>
              </a:rPr>
              <a:t>optional arguments</a:t>
            </a:r>
            <a:r>
              <a:rPr lang="en-US" dirty="0"/>
              <a:t>)</a:t>
            </a:r>
          </a:p>
          <a:p>
            <a:r>
              <a:rPr lang="en-US" dirty="0">
                <a:hlinkClick r:id="rId6"/>
              </a:rPr>
              <a:t>Python API reference docs</a:t>
            </a:r>
            <a:endParaRPr lang="en-US" dirty="0"/>
          </a:p>
          <a:p>
            <a:r>
              <a:rPr lang="en-US" dirty="0">
                <a:hlinkClick r:id="rId7"/>
              </a:rPr>
              <a:t>Tutorials</a:t>
            </a:r>
            <a:r>
              <a:rPr lang="en-US" dirty="0"/>
              <a:t> (include explanations) and </a:t>
            </a:r>
            <a:r>
              <a:rPr lang="en-US" dirty="0">
                <a:hlinkClick r:id="rId8"/>
              </a:rPr>
              <a:t>Examples</a:t>
            </a:r>
            <a:r>
              <a:rPr lang="en-US" dirty="0"/>
              <a:t> folders</a:t>
            </a:r>
          </a:p>
          <a:p>
            <a:r>
              <a:rPr lang="en-US" dirty="0" err="1">
                <a:hlinkClick r:id="rId9"/>
              </a:rPr>
              <a:t>edX</a:t>
            </a:r>
            <a:r>
              <a:rPr lang="en-US" dirty="0">
                <a:hlinkClick r:id="rId9"/>
              </a:rPr>
              <a:t> course </a:t>
            </a:r>
            <a:r>
              <a:rPr lang="en-US" dirty="0"/>
              <a:t>(lecture videos, homework assignments)</a:t>
            </a:r>
          </a:p>
          <a:p>
            <a:pPr marL="0" indent="0">
              <a:buNone/>
            </a:pPr>
            <a:r>
              <a:rPr lang="en-US" dirty="0"/>
              <a:t>Neural networks in general</a:t>
            </a:r>
          </a:p>
          <a:p>
            <a:r>
              <a:rPr lang="en-US" dirty="0"/>
              <a:t>Brandon Rohrer’s </a:t>
            </a:r>
            <a:r>
              <a:rPr lang="en-US" dirty="0">
                <a:hlinkClick r:id="rId10"/>
              </a:rPr>
              <a:t>intro to CNNs </a:t>
            </a:r>
            <a:r>
              <a:rPr lang="en-US" dirty="0"/>
              <a:t>and </a:t>
            </a:r>
            <a:r>
              <a:rPr lang="en-US" dirty="0">
                <a:hlinkClick r:id="rId11"/>
              </a:rPr>
              <a:t>intro to LSTM </a:t>
            </a:r>
            <a:r>
              <a:rPr lang="en-US" dirty="0"/>
              <a:t>videos</a:t>
            </a:r>
          </a:p>
          <a:p>
            <a:r>
              <a:rPr lang="en-US" dirty="0"/>
              <a:t>An </a:t>
            </a:r>
            <a:r>
              <a:rPr lang="en-US" dirty="0">
                <a:hlinkClick r:id="rId12"/>
              </a:rPr>
              <a:t>introduction to transfer learning for image classification</a:t>
            </a:r>
            <a:endParaRPr lang="en-US" dirty="0"/>
          </a:p>
          <a:p>
            <a:r>
              <a:rPr lang="en-US" dirty="0"/>
              <a:t>An </a:t>
            </a:r>
            <a:r>
              <a:rPr lang="en-US" dirty="0">
                <a:hlinkClick r:id="rId13"/>
              </a:rPr>
              <a:t>introduction to LSTMs and other RNNs</a:t>
            </a:r>
            <a:endParaRPr lang="en-US" dirty="0"/>
          </a:p>
        </p:txBody>
      </p:sp>
    </p:spTree>
    <p:extLst>
      <p:ext uri="{BB962C8B-B14F-4D97-AF65-F5344CB8AC3E}">
        <p14:creationId xmlns:p14="http://schemas.microsoft.com/office/powerpoint/2010/main" val="2079379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references</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More examples of transfer learning for image classification with CNTK:</a:t>
            </a:r>
          </a:p>
          <a:p>
            <a:r>
              <a:rPr lang="en-US" dirty="0"/>
              <a:t>Patrick Buehler’s </a:t>
            </a:r>
            <a:r>
              <a:rPr lang="en-US" dirty="0">
                <a:hlinkClick r:id="rId3"/>
              </a:rPr>
              <a:t>grocery example including object detection</a:t>
            </a:r>
            <a:endParaRPr lang="en-US" dirty="0"/>
          </a:p>
          <a:p>
            <a:r>
              <a:rPr lang="en-US" dirty="0"/>
              <a:t>My </a:t>
            </a:r>
            <a:r>
              <a:rPr lang="en-US" dirty="0">
                <a:hlinkClick r:id="rId4"/>
              </a:rPr>
              <a:t>aerial image example showing operationalization on Spark</a:t>
            </a:r>
            <a:endParaRPr lang="en-US" dirty="0"/>
          </a:p>
          <a:p>
            <a:r>
              <a:rPr lang="en-US" dirty="0"/>
              <a:t>Miguel Fierro’s </a:t>
            </a:r>
            <a:r>
              <a:rPr lang="en-US" dirty="0">
                <a:hlinkClick r:id="rId5"/>
              </a:rPr>
              <a:t>cancer detection </a:t>
            </a:r>
            <a:r>
              <a:rPr lang="en-US" dirty="0" err="1">
                <a:hlinkClick r:id="rId5"/>
              </a:rPr>
              <a:t>Kaggle</a:t>
            </a:r>
            <a:r>
              <a:rPr lang="en-US" dirty="0">
                <a:hlinkClick r:id="rId5"/>
              </a:rPr>
              <a:t> competition quick-start guide</a:t>
            </a:r>
            <a:endParaRPr lang="en-US" dirty="0"/>
          </a:p>
          <a:p>
            <a:pPr marL="0" indent="0">
              <a:buNone/>
            </a:pPr>
            <a:r>
              <a:rPr lang="en-US" dirty="0"/>
              <a:t>Alternative approaches:</a:t>
            </a:r>
          </a:p>
          <a:p>
            <a:r>
              <a:rPr lang="en-US" dirty="0">
                <a:hlinkClick r:id="rId6"/>
              </a:rPr>
              <a:t>Train your CNTK model at scale </a:t>
            </a:r>
            <a:r>
              <a:rPr lang="en-US" dirty="0"/>
              <a:t>using Azure Batch Shipyard</a:t>
            </a:r>
          </a:p>
          <a:p>
            <a:r>
              <a:rPr lang="en-US" dirty="0"/>
              <a:t>Train and create scoring API using </a:t>
            </a:r>
            <a:r>
              <a:rPr lang="en-US" dirty="0">
                <a:hlinkClick r:id="rId7"/>
              </a:rPr>
              <a:t>Custom Vision Service</a:t>
            </a:r>
            <a:endParaRPr lang="en-US" dirty="0"/>
          </a:p>
          <a:p>
            <a:pPr marL="0" indent="0">
              <a:buNone/>
            </a:pPr>
            <a:r>
              <a:rPr lang="en-US" dirty="0">
                <a:hlinkClick r:id="rId8"/>
              </a:rPr>
              <a:t>The original CNTK on Web Apps </a:t>
            </a:r>
            <a:r>
              <a:rPr lang="en-US" dirty="0"/>
              <a:t>example from Ilia Karmanov</a:t>
            </a:r>
          </a:p>
          <a:p>
            <a:pPr marL="0" indent="0">
              <a:buNone/>
            </a:pPr>
            <a:r>
              <a:rPr lang="en-US" dirty="0"/>
              <a:t>Examples covered in this talk:</a:t>
            </a:r>
          </a:p>
          <a:p>
            <a:r>
              <a:rPr lang="en-US" dirty="0">
                <a:hlinkClick r:id="rId9"/>
              </a:rPr>
              <a:t>https://github.com/mawah/oneweektutorial2017</a:t>
            </a:r>
            <a:endParaRPr lang="en-US" dirty="0"/>
          </a:p>
          <a:p>
            <a:r>
              <a:rPr lang="en-US" dirty="0">
                <a:hlinkClick r:id="rId10"/>
              </a:rPr>
              <a:t>https://github.com/Azure/Hangman</a:t>
            </a:r>
            <a:endParaRPr lang="en-US" dirty="0"/>
          </a:p>
        </p:txBody>
      </p:sp>
    </p:spTree>
    <p:extLst>
      <p:ext uri="{BB962C8B-B14F-4D97-AF65-F5344CB8AC3E}">
        <p14:creationId xmlns:p14="http://schemas.microsoft.com/office/powerpoint/2010/main" val="1751770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Stereotypical use case for image classification</a:t>
            </a:r>
          </a:p>
        </p:txBody>
      </p:sp>
      <p:pic>
        <p:nvPicPr>
          <p:cNvPr id="4" name="Picture 3"/>
          <p:cNvPicPr>
            <a:picLocks noChangeAspect="1"/>
          </p:cNvPicPr>
          <p:nvPr/>
        </p:nvPicPr>
        <p:blipFill>
          <a:blip r:embed="rId3"/>
          <a:stretch>
            <a:fillRect/>
          </a:stretch>
        </p:blipFill>
        <p:spPr>
          <a:xfrm>
            <a:off x="292398" y="2160479"/>
            <a:ext cx="5723575" cy="3677055"/>
          </a:xfrm>
          <a:prstGeom prst="rect">
            <a:avLst/>
          </a:prstGeom>
        </p:spPr>
      </p:pic>
      <p:pic>
        <p:nvPicPr>
          <p:cNvPr id="5" name="Picture 4"/>
          <p:cNvPicPr>
            <a:picLocks noChangeAspect="1"/>
          </p:cNvPicPr>
          <p:nvPr/>
        </p:nvPicPr>
        <p:blipFill rotWithShape="1">
          <a:blip r:embed="rId4"/>
          <a:srcRect l="2918" r="3123"/>
          <a:stretch/>
        </p:blipFill>
        <p:spPr>
          <a:xfrm>
            <a:off x="6293280" y="1555952"/>
            <a:ext cx="5475934" cy="4925963"/>
          </a:xfrm>
          <a:prstGeom prst="rect">
            <a:avLst/>
          </a:prstGeom>
        </p:spPr>
      </p:pic>
      <p:pic>
        <p:nvPicPr>
          <p:cNvPr id="7" name="Picture 6"/>
          <p:cNvPicPr>
            <a:picLocks noChangeAspect="1"/>
          </p:cNvPicPr>
          <p:nvPr/>
        </p:nvPicPr>
        <p:blipFill>
          <a:blip r:embed="rId5"/>
          <a:stretch>
            <a:fillRect/>
          </a:stretch>
        </p:blipFill>
        <p:spPr>
          <a:xfrm>
            <a:off x="6293280" y="1522869"/>
            <a:ext cx="5475934" cy="4925963"/>
          </a:xfrm>
          <a:prstGeom prst="rect">
            <a:avLst/>
          </a:prstGeom>
        </p:spPr>
      </p:pic>
    </p:spTree>
    <p:extLst>
      <p:ext uri="{BB962C8B-B14F-4D97-AF65-F5344CB8AC3E}">
        <p14:creationId xmlns:p14="http://schemas.microsoft.com/office/powerpoint/2010/main" val="24593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use cases in hackathons</a:t>
            </a:r>
          </a:p>
        </p:txBody>
      </p:sp>
      <p:sp>
        <p:nvSpPr>
          <p:cNvPr id="3" name="Content Placeholder 2"/>
          <p:cNvSpPr>
            <a:spLocks noGrp="1"/>
          </p:cNvSpPr>
          <p:nvPr>
            <p:ph idx="1"/>
          </p:nvPr>
        </p:nvSpPr>
        <p:spPr/>
        <p:txBody>
          <a:bodyPr/>
          <a:lstStyle/>
          <a:p>
            <a:r>
              <a:rPr lang="en-US" dirty="0"/>
              <a:t>Boston #HackTrafficking4Good (Winter 2016)</a:t>
            </a:r>
          </a:p>
          <a:p>
            <a:pPr lvl="1"/>
            <a:r>
              <a:rPr lang="en-US" dirty="0"/>
              <a:t>Identify hotel chain where a human trafficking photograph was taken</a:t>
            </a:r>
          </a:p>
          <a:p>
            <a:pPr lvl="1"/>
            <a:r>
              <a:rPr lang="en-US" dirty="0"/>
              <a:t>Label images as explicit or not explicit</a:t>
            </a:r>
          </a:p>
          <a:p>
            <a:r>
              <a:rPr lang="en-US" dirty="0" err="1"/>
              <a:t>Kaggle</a:t>
            </a:r>
            <a:r>
              <a:rPr lang="en-US" dirty="0"/>
              <a:t> competitions</a:t>
            </a:r>
          </a:p>
          <a:p>
            <a:pPr lvl="1"/>
            <a:r>
              <a:rPr lang="en-US" dirty="0"/>
              <a:t>Yelp: classify restaurants from user-submitted photos</a:t>
            </a:r>
          </a:p>
          <a:p>
            <a:pPr lvl="1"/>
            <a:r>
              <a:rPr lang="en-US" dirty="0"/>
              <a:t>Healthcare: diabetic retinopathy and cancer detection</a:t>
            </a:r>
          </a:p>
          <a:p>
            <a:pPr lvl="1"/>
            <a:r>
              <a:rPr lang="en-US" dirty="0" err="1"/>
              <a:t>Youtube</a:t>
            </a:r>
            <a:r>
              <a:rPr lang="en-US" dirty="0"/>
              <a:t>: tag videos by category</a:t>
            </a:r>
          </a:p>
          <a:p>
            <a:r>
              <a:rPr lang="en-US" dirty="0"/>
              <a:t>NIPS 2017</a:t>
            </a:r>
          </a:p>
          <a:p>
            <a:pPr lvl="1"/>
            <a:r>
              <a:rPr lang="en-US" dirty="0"/>
              <a:t>Train an image classifier robust to spoofed images</a:t>
            </a:r>
          </a:p>
          <a:p>
            <a:pPr lvl="1"/>
            <a:endParaRPr lang="en-US" dirty="0"/>
          </a:p>
        </p:txBody>
      </p:sp>
    </p:spTree>
    <p:extLst>
      <p:ext uri="{BB962C8B-B14F-4D97-AF65-F5344CB8AC3E}">
        <p14:creationId xmlns:p14="http://schemas.microsoft.com/office/powerpoint/2010/main" val="140239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5814" y="365125"/>
            <a:ext cx="11695814" cy="1325563"/>
          </a:xfrm>
        </p:spPr>
        <p:txBody>
          <a:bodyPr/>
          <a:lstStyle/>
          <a:p>
            <a:pPr algn="ctr"/>
            <a:r>
              <a:rPr lang="en-US" dirty="0"/>
              <a:t>How trained image classifiers work (brief version)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411" y="1898903"/>
            <a:ext cx="6223738" cy="292881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2030" y="4245258"/>
            <a:ext cx="5557456" cy="2612742"/>
          </a:xfrm>
          <a:prstGeom prst="rect">
            <a:avLst/>
          </a:prstGeom>
        </p:spPr>
      </p:pic>
      <p:sp>
        <p:nvSpPr>
          <p:cNvPr id="8" name="Rectangle 7"/>
          <p:cNvSpPr/>
          <p:nvPr/>
        </p:nvSpPr>
        <p:spPr>
          <a:xfrm>
            <a:off x="2875936" y="2469853"/>
            <a:ext cx="766916" cy="5535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814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411" y="1898903"/>
            <a:ext cx="6223738" cy="292881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399" y="4387646"/>
            <a:ext cx="10077817" cy="2327338"/>
          </a:xfrm>
          <a:prstGeom prst="rect">
            <a:avLst/>
          </a:prstGeom>
        </p:spPr>
      </p:pic>
      <p:sp>
        <p:nvSpPr>
          <p:cNvPr id="6" name="Rectangle 5"/>
          <p:cNvSpPr/>
          <p:nvPr/>
        </p:nvSpPr>
        <p:spPr>
          <a:xfrm>
            <a:off x="3728884" y="3353786"/>
            <a:ext cx="732503" cy="5302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612194" y="3301966"/>
            <a:ext cx="592393" cy="4272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07335" y="3314257"/>
            <a:ext cx="592393" cy="4272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490883" y="3191690"/>
            <a:ext cx="592393" cy="4272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422605" y="4870252"/>
            <a:ext cx="1781982" cy="1887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204587" y="4859619"/>
            <a:ext cx="1781982" cy="1887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158177" y="4859619"/>
            <a:ext cx="1781982" cy="1887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6"/>
          <p:cNvSpPr>
            <a:spLocks noGrp="1"/>
          </p:cNvSpPr>
          <p:nvPr>
            <p:ph type="title"/>
          </p:nvPr>
        </p:nvSpPr>
        <p:spPr>
          <a:xfrm>
            <a:off x="265814" y="365125"/>
            <a:ext cx="11695814" cy="1325563"/>
          </a:xfrm>
        </p:spPr>
        <p:txBody>
          <a:bodyPr/>
          <a:lstStyle/>
          <a:p>
            <a:pPr algn="ctr"/>
            <a:r>
              <a:rPr lang="en-US" dirty="0"/>
              <a:t>How trained image classifiers work (brief version)</a:t>
            </a:r>
          </a:p>
        </p:txBody>
      </p:sp>
    </p:spTree>
    <p:extLst>
      <p:ext uri="{BB962C8B-B14F-4D97-AF65-F5344CB8AC3E}">
        <p14:creationId xmlns:p14="http://schemas.microsoft.com/office/powerpoint/2010/main" val="40479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2" grpId="0" animBg="1"/>
      <p:bldP spid="12"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How to repurpose an existing image classifier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411" y="1898903"/>
            <a:ext cx="6223738" cy="2928817"/>
          </a:xfrm>
          <a:prstGeom prst="rect">
            <a:avLst/>
          </a:prstGeom>
        </p:spPr>
      </p:pic>
      <p:sp>
        <p:nvSpPr>
          <p:cNvPr id="2" name="Rectangle 1"/>
          <p:cNvSpPr/>
          <p:nvPr/>
        </p:nvSpPr>
        <p:spPr>
          <a:xfrm>
            <a:off x="8502445" y="3384755"/>
            <a:ext cx="272845" cy="2359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38200" y="5259219"/>
            <a:ext cx="4822951" cy="830997"/>
          </a:xfrm>
          <a:prstGeom prst="rect">
            <a:avLst/>
          </a:prstGeom>
          <a:noFill/>
        </p:spPr>
        <p:txBody>
          <a:bodyPr wrap="square" rtlCol="0">
            <a:spAutoFit/>
          </a:bodyPr>
          <a:lstStyle/>
          <a:p>
            <a:pPr algn="ctr"/>
            <a:r>
              <a:rPr lang="en-US" sz="2400" dirty="0"/>
              <a:t>Keep early layers that detect edges, respond to simple patterns </a:t>
            </a:r>
          </a:p>
        </p:txBody>
      </p:sp>
      <p:sp>
        <p:nvSpPr>
          <p:cNvPr id="6" name="TextBox 5"/>
          <p:cNvSpPr txBox="1"/>
          <p:nvPr/>
        </p:nvSpPr>
        <p:spPr>
          <a:xfrm>
            <a:off x="9151031" y="3020564"/>
            <a:ext cx="2851355" cy="1200329"/>
          </a:xfrm>
          <a:prstGeom prst="rect">
            <a:avLst/>
          </a:prstGeom>
          <a:noFill/>
        </p:spPr>
        <p:txBody>
          <a:bodyPr wrap="square" rtlCol="0">
            <a:spAutoFit/>
          </a:bodyPr>
          <a:lstStyle/>
          <a:p>
            <a:pPr algn="ctr"/>
            <a:r>
              <a:rPr lang="en-US" sz="2400" dirty="0"/>
              <a:t>Replace last layer (because # of classes likely changes)</a:t>
            </a:r>
          </a:p>
        </p:txBody>
      </p:sp>
      <p:sp>
        <p:nvSpPr>
          <p:cNvPr id="8" name="TextBox 7"/>
          <p:cNvSpPr txBox="1"/>
          <p:nvPr/>
        </p:nvSpPr>
        <p:spPr>
          <a:xfrm>
            <a:off x="6096000" y="5259219"/>
            <a:ext cx="4822951" cy="830997"/>
          </a:xfrm>
          <a:prstGeom prst="rect">
            <a:avLst/>
          </a:prstGeom>
          <a:noFill/>
        </p:spPr>
        <p:txBody>
          <a:bodyPr wrap="square" rtlCol="0">
            <a:spAutoFit/>
          </a:bodyPr>
          <a:lstStyle/>
          <a:p>
            <a:pPr algn="ctr"/>
            <a:r>
              <a:rPr lang="en-US" sz="2400" dirty="0"/>
              <a:t>Consider refining the last few layers (requires more training images)</a:t>
            </a:r>
          </a:p>
        </p:txBody>
      </p:sp>
    </p:spTree>
    <p:extLst>
      <p:ext uri="{BB962C8B-B14F-4D97-AF65-F5344CB8AC3E}">
        <p14:creationId xmlns:p14="http://schemas.microsoft.com/office/powerpoint/2010/main" val="102665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repurpose an existing image classifier</a:t>
            </a:r>
          </a:p>
        </p:txBody>
      </p:sp>
      <p:sp>
        <p:nvSpPr>
          <p:cNvPr id="3" name="Content Placeholder 2"/>
          <p:cNvSpPr>
            <a:spLocks noGrp="1"/>
          </p:cNvSpPr>
          <p:nvPr>
            <p:ph idx="1"/>
          </p:nvPr>
        </p:nvSpPr>
        <p:spPr/>
        <p:txBody>
          <a:bodyPr>
            <a:normAutofit/>
          </a:bodyPr>
          <a:lstStyle/>
          <a:p>
            <a:pPr>
              <a:lnSpc>
                <a:spcPct val="150000"/>
              </a:lnSpc>
            </a:pPr>
            <a:r>
              <a:rPr lang="en-US" sz="3600" dirty="0"/>
              <a:t>Set up a GPU VM with the latest version of CNTK</a:t>
            </a:r>
          </a:p>
          <a:p>
            <a:pPr>
              <a:lnSpc>
                <a:spcPct val="150000"/>
              </a:lnSpc>
            </a:pPr>
            <a:r>
              <a:rPr lang="en-US" sz="3600" dirty="0"/>
              <a:t>Prepare labeled training and test image sets</a:t>
            </a:r>
          </a:p>
          <a:p>
            <a:pPr>
              <a:lnSpc>
                <a:spcPct val="150000"/>
              </a:lnSpc>
            </a:pPr>
            <a:r>
              <a:rPr lang="en-US" sz="3600" dirty="0"/>
              <a:t>Retrain the existing image classifier</a:t>
            </a:r>
          </a:p>
          <a:p>
            <a:pPr>
              <a:lnSpc>
                <a:spcPct val="150000"/>
              </a:lnSpc>
            </a:pPr>
            <a:r>
              <a:rPr lang="en-US" sz="3600" dirty="0"/>
              <a:t>Apply the retrained model to new images</a:t>
            </a:r>
          </a:p>
        </p:txBody>
      </p:sp>
    </p:spTree>
    <p:extLst>
      <p:ext uri="{BB962C8B-B14F-4D97-AF65-F5344CB8AC3E}">
        <p14:creationId xmlns:p14="http://schemas.microsoft.com/office/powerpoint/2010/main" val="2542549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3504</TotalTime>
  <Words>2009</Words>
  <Application>Microsoft Office PowerPoint</Application>
  <PresentationFormat>Widescreen</PresentationFormat>
  <Paragraphs>255</Paragraphs>
  <Slides>37</Slides>
  <Notes>37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Office Theme</vt:lpstr>
      <vt:lpstr>Deep Learning for your Hackathon Project</vt:lpstr>
      <vt:lpstr>General outline for this talk</vt:lpstr>
      <vt:lpstr>Stereotypical use case for image classification</vt:lpstr>
      <vt:lpstr>Stereotypical use case for image classification</vt:lpstr>
      <vt:lpstr>Example use cases in hackathons</vt:lpstr>
      <vt:lpstr>How trained image classifiers work (brief version)</vt:lpstr>
      <vt:lpstr>How trained image classifiers work (brief version)</vt:lpstr>
      <vt:lpstr>How to repurpose an existing image classifier</vt:lpstr>
      <vt:lpstr>How to repurpose an existing image classifier</vt:lpstr>
      <vt:lpstr>Set up a GPU VM with the latest version of CNTK</vt:lpstr>
      <vt:lpstr>Set up a GPU VM with the latest version of CNTK</vt:lpstr>
      <vt:lpstr>Set up a GPU VM with the latest version of CNTK</vt:lpstr>
      <vt:lpstr>Prepare labeled training and test image sets</vt:lpstr>
      <vt:lpstr>Prepare labeled training and test image sets</vt:lpstr>
      <vt:lpstr>Prepare labeled training and test image sets</vt:lpstr>
      <vt:lpstr>Retrain the existing image classifier</vt:lpstr>
      <vt:lpstr>Retrain the existing image classifier</vt:lpstr>
      <vt:lpstr>Retrain the existing image classifier</vt:lpstr>
      <vt:lpstr>Retrain the existing image classifier</vt:lpstr>
      <vt:lpstr>Apply the retrained model to new images</vt:lpstr>
      <vt:lpstr>Apply the retrained model to new images</vt:lpstr>
      <vt:lpstr>NN that plays “Hangman”</vt:lpstr>
      <vt:lpstr>NN that plays “Hangman”</vt:lpstr>
      <vt:lpstr>NN that plays “Hangman”</vt:lpstr>
      <vt:lpstr>How to build “Hangman”</vt:lpstr>
      <vt:lpstr>Define the neural network model</vt:lpstr>
      <vt:lpstr>Define the neural network model</vt:lpstr>
      <vt:lpstr>Define the neural network model</vt:lpstr>
      <vt:lpstr>Write a wrapper around the model to orchestrate reinforcement learning</vt:lpstr>
      <vt:lpstr>Deploy the trained model in a Web App</vt:lpstr>
      <vt:lpstr>Deploy the trained model in a Web App</vt:lpstr>
      <vt:lpstr>Deploy the trained model in a Web App</vt:lpstr>
      <vt:lpstr>Deploy the trained model in a Web App</vt:lpstr>
      <vt:lpstr>How to embed your classifier in an Azure Web App</vt:lpstr>
      <vt:lpstr>How to embed your classifier in an Azure Web App</vt:lpstr>
      <vt:lpstr>References</vt:lpstr>
      <vt:lpstr>More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Wahl</dc:creator>
  <cp:lastModifiedBy>Mary Wahl</cp:lastModifiedBy>
  <cp:revision>54</cp:revision>
  <dcterms:created xsi:type="dcterms:W3CDTF">2017-07-10T14:42:20Z</dcterms:created>
  <dcterms:modified xsi:type="dcterms:W3CDTF">2017-07-14T19:03:11Z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mawah@microsoft.com</vt:lpwstr>
  </property>
  <property fmtid="{D5CDD505-2E9C-101B-9397-08002B2CF9AE}" pid="6" name="MSIP_Label_f42aa342-8706-4288-bd11-ebb85995028c_SetDate">
    <vt:lpwstr>2017-07-10T07:42:25.9216531-07:00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